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0"/>
  </p:notesMasterIdLst>
  <p:sldIdLst>
    <p:sldId id="258" r:id="rId2"/>
    <p:sldId id="256" r:id="rId3"/>
    <p:sldId id="257" r:id="rId4"/>
    <p:sldId id="259" r:id="rId5"/>
    <p:sldId id="260" r:id="rId6"/>
    <p:sldId id="262" r:id="rId7"/>
    <p:sldId id="261" r:id="rId8"/>
    <p:sldId id="263" r:id="rId9"/>
    <p:sldId id="265"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ambria Math" panose="02040503050406030204" pitchFamily="18" charset="0"/>
      <p:regular r:id="rId57"/>
    </p:embeddedFont>
    <p:embeddedFont>
      <p:font typeface="Montserrat" pitchFamily="2" charset="77"/>
      <p:regular r:id="rId58"/>
      <p:bold r:id="rId59"/>
      <p:italic r:id="rId60"/>
      <p:boldItalic r:id="rId61"/>
    </p:embeddedFont>
    <p:embeddedFont>
      <p:font typeface="Montserrat ExtraBold" pitchFamily="2" charset="77"/>
      <p:bold r:id="rId62"/>
      <p:italic r:id="rId63"/>
      <p:boldItalic r:id="rId64"/>
    </p:embeddedFont>
    <p:embeddedFont>
      <p:font typeface="Montserrat Medium" pitchFamily="2" charset="77"/>
      <p:regular r:id="rId65"/>
      <p:italic r:id="rId66"/>
    </p:embeddedFont>
    <p:embeddedFont>
      <p:font typeface="Montserrat SemiBold" pitchFamily="2" charset="77"/>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6C"/>
    <a:srgbClr val="F05057"/>
    <a:srgbClr val="BE405F"/>
    <a:srgbClr val="8C2F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694"/>
  </p:normalViewPr>
  <p:slideViewPr>
    <p:cSldViewPr snapToGrid="0" snapToObjects="1">
      <p:cViewPr varScale="1">
        <p:scale>
          <a:sx n="93" d="100"/>
          <a:sy n="93" d="100"/>
        </p:scale>
        <p:origin x="216" y="42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D588-FBB2-CF40-8049-9971E6C1D23A}" type="datetimeFigureOut">
              <a:rPr lang="en-US" smtClean="0"/>
              <a:t>3/6/20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BFCCC-DD14-7C41-8E90-D1DE1A5086F5}" type="slidenum">
              <a:rPr lang="en-US" smtClean="0"/>
              <a:t>‹#›</a:t>
            </a:fld>
            <a:endParaRPr lang="en-US"/>
          </a:p>
        </p:txBody>
      </p:sp>
    </p:spTree>
    <p:extLst>
      <p:ext uri="{BB962C8B-B14F-4D97-AF65-F5344CB8AC3E}">
        <p14:creationId xmlns:p14="http://schemas.microsoft.com/office/powerpoint/2010/main" val="1981482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with live examples, and ask the crowd what they think the expected outcome is to reinforce this</a:t>
            </a:r>
          </a:p>
        </p:txBody>
      </p:sp>
      <p:sp>
        <p:nvSpPr>
          <p:cNvPr id="4" name="Slide Number Placeholder 3"/>
          <p:cNvSpPr>
            <a:spLocks noGrp="1"/>
          </p:cNvSpPr>
          <p:nvPr>
            <p:ph type="sldNum" sz="quarter" idx="5"/>
          </p:nvPr>
        </p:nvSpPr>
        <p:spPr/>
        <p:txBody>
          <a:bodyPr/>
          <a:lstStyle/>
          <a:p>
            <a:fld id="{1F9BFCCC-DD14-7C41-8E90-D1DE1A5086F5}" type="slidenum">
              <a:rPr lang="en-US" smtClean="0"/>
              <a:t>14</a:t>
            </a:fld>
            <a:endParaRPr lang="en-US"/>
          </a:p>
        </p:txBody>
      </p:sp>
    </p:spTree>
    <p:extLst>
      <p:ext uri="{BB962C8B-B14F-4D97-AF65-F5344CB8AC3E}">
        <p14:creationId xmlns:p14="http://schemas.microsoft.com/office/powerpoint/2010/main" val="3236536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1097f4cdf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81097f4cdf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487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1097f4cdf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81097f4cdf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611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1097f4cdf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81097f4cdf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77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1097f4cdf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900">
                <a:solidFill>
                  <a:srgbClr val="9CDCFE"/>
                </a:solidFill>
                <a:highlight>
                  <a:srgbClr val="1E1E1E"/>
                </a:highlight>
                <a:latin typeface="Courier New"/>
                <a:ea typeface="Courier New"/>
                <a:cs typeface="Courier New"/>
                <a:sym typeface="Courier New"/>
              </a:rPr>
              <a:t>Red</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200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150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solidFill>
                  <a:srgbClr val="9CDCFE"/>
                </a:solidFill>
                <a:highlight>
                  <a:srgbClr val="1E1E1E"/>
                </a:highlight>
                <a:latin typeface="Courier New"/>
                <a:ea typeface="Courier New"/>
                <a:cs typeface="Courier New"/>
                <a:sym typeface="Courier New"/>
              </a:rPr>
              <a:t>Orange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100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US" sz="900">
                <a:solidFill>
                  <a:srgbClr val="9CDCFE"/>
                </a:solidFill>
                <a:highlight>
                  <a:srgbClr val="1E1E1E"/>
                </a:highlight>
                <a:latin typeface="Courier New"/>
                <a:ea typeface="Courier New"/>
                <a:cs typeface="Courier New"/>
                <a:sym typeface="Courier New"/>
              </a:rPr>
              <a:t>White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30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552" name="Google Shape;552;g81097f4cdf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316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1097f4cdf_1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81097f4cdf_1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81097f4cdf_1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414145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81097f4cdf_1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Red</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200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150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Orange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100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White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30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580" name="Google Shape;580;g81097f4cdf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07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1097f4cdf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1097f4cdf_1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81097f4cdf_1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864252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1097f4cdf_1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Red</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200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150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Orange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140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0</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100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a:solidFill>
                  <a:srgbClr val="9CDCFE"/>
                </a:solidFill>
                <a:highlight>
                  <a:srgbClr val="1E1E1E"/>
                </a:highlight>
                <a:latin typeface="Courier New"/>
                <a:ea typeface="Courier New"/>
                <a:cs typeface="Courier New"/>
                <a:sym typeface="Courier New"/>
              </a:rPr>
              <a:t>White</a:t>
            </a:r>
            <a:r>
              <a:rPr lang="en-US" sz="900">
                <a:solidFill>
                  <a:srgbClr val="D4D4D4"/>
                </a:solidFill>
                <a:highlight>
                  <a:srgbClr val="1E1E1E"/>
                </a:highlight>
                <a:latin typeface="Courier New"/>
                <a:ea typeface="Courier New"/>
                <a:cs typeface="Courier New"/>
                <a:sym typeface="Courier New"/>
              </a:rPr>
              <a:t> =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225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255</a:t>
            </a:r>
            <a:r>
              <a:rPr lang="en-US" sz="900">
                <a:solidFill>
                  <a:srgbClr val="D4D4D4"/>
                </a:solidFill>
                <a:highlight>
                  <a:srgbClr val="1E1E1E"/>
                </a:highlight>
                <a:latin typeface="Courier New"/>
                <a:ea typeface="Courier New"/>
                <a:cs typeface="Courier New"/>
                <a:sym typeface="Courier New"/>
              </a:rPr>
              <a:t>, </a:t>
            </a:r>
            <a:r>
              <a:rPr lang="en-US" sz="900">
                <a:solidFill>
                  <a:srgbClr val="B5CEA8"/>
                </a:solidFill>
                <a:highlight>
                  <a:srgbClr val="1E1E1E"/>
                </a:highlight>
                <a:latin typeface="Courier New"/>
                <a:ea typeface="Courier New"/>
                <a:cs typeface="Courier New"/>
                <a:sym typeface="Courier New"/>
              </a:rPr>
              <a:t>30</a:t>
            </a:r>
            <a:r>
              <a:rPr lang="en-U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608" name="Google Shape;608;g81097f4cdf_1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287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1097f4cdf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1097f4cdf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g81097f4cdf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14392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else-if’s during the live example</a:t>
            </a:r>
          </a:p>
        </p:txBody>
      </p:sp>
      <p:sp>
        <p:nvSpPr>
          <p:cNvPr id="4" name="Slide Number Placeholder 3"/>
          <p:cNvSpPr>
            <a:spLocks noGrp="1"/>
          </p:cNvSpPr>
          <p:nvPr>
            <p:ph type="sldNum" sz="quarter" idx="5"/>
          </p:nvPr>
        </p:nvSpPr>
        <p:spPr/>
        <p:txBody>
          <a:bodyPr/>
          <a:lstStyle/>
          <a:p>
            <a:fld id="{1F9BFCCC-DD14-7C41-8E90-D1DE1A5086F5}" type="slidenum">
              <a:rPr lang="en-US" smtClean="0"/>
              <a:t>15</a:t>
            </a:fld>
            <a:endParaRPr lang="en-US"/>
          </a:p>
        </p:txBody>
      </p:sp>
    </p:spTree>
    <p:extLst>
      <p:ext uri="{BB962C8B-B14F-4D97-AF65-F5344CB8AC3E}">
        <p14:creationId xmlns:p14="http://schemas.microsoft.com/office/powerpoint/2010/main" val="416523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9BFCCC-DD14-7C41-8E90-D1DE1A5086F5}" type="slidenum">
              <a:rPr lang="en-US" smtClean="0"/>
              <a:t>24</a:t>
            </a:fld>
            <a:endParaRPr lang="en-US"/>
          </a:p>
        </p:txBody>
      </p:sp>
    </p:spTree>
    <p:extLst>
      <p:ext uri="{BB962C8B-B14F-4D97-AF65-F5344CB8AC3E}">
        <p14:creationId xmlns:p14="http://schemas.microsoft.com/office/powerpoint/2010/main" val="139123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0dfcf55c9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70dfcf55c9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06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0dfcf55c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0dfcf55c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70dfcf55c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172287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1097f4cdf_2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81097f4cdf_2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13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1097f4cdf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5" name="Google Shape;465;g81097f4cdf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90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1097f4cdf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81097f4cdf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10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1097f4cdf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81097f4cdf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5250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2D30-3F9B-814D-836A-7F2BC24F0A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DDA755-D018-304C-BE11-A480E93C0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ECD926C-5CAC-BD42-90DB-E2A358D8EC10}"/>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EA0DD079-936E-6A44-BCDD-4A9B2CFDC4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135DD0-7403-0F44-ABAB-F8A407C09F76}"/>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406591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A360-4A0E-384F-BF1B-74CED40D04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59662B1-2CEC-9A45-A5CF-CD245D7B091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D6DA91-53D0-6D4C-A0F1-395448AE414B}"/>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101EB107-2DC9-FF47-8FE8-5FFEC3860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08750-863D-5E4F-B853-601D442EA43A}"/>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89681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BD7B09-B907-8049-9FC0-A2E931F150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6B514DB-D754-524D-B6D6-4AAFC83291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038ABD-61BA-AB40-98EB-D4CD0AFE9944}"/>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97432CA9-DCDC-0644-9078-70D8871E7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9F59A-CC77-944E-81F3-673F0CCD2A3C}"/>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58928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D5102-624D-D145-A39A-75E44B64EA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3BE9C50-FA0F-4948-A65F-7F9295222F4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A642F-90B6-A94D-B39E-015C3B4B2491}"/>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D1BCCB82-4A27-C44E-A3CE-EE19697DE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F15C0-23D1-3048-993D-9BFA9295C422}"/>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57223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7359-ECBA-1F4F-89F5-1C68D225D9E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588C795-C591-9840-9FBC-92F5DA546D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46FB029-4384-EF49-9DF0-754A6DEC8A4F}"/>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EFE0AA82-B660-4F4B-8B88-7BD75E461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B50505-930B-C74A-924A-7B8CCA4190D6}"/>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4239061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2E20-24A3-8E4F-A145-1DE4A8B2AF2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E32F313-C452-F54F-960C-CCC10610C2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D786DE9-8F93-9B41-9ACC-3217AE905A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ED6A407-D0B5-6D48-97A6-7F53EA0BBF9F}"/>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6" name="Footer Placeholder 5">
            <a:extLst>
              <a:ext uri="{FF2B5EF4-FFF2-40B4-BE49-F238E27FC236}">
                <a16:creationId xmlns:a16="http://schemas.microsoft.com/office/drawing/2014/main" id="{B6B1CE95-ED4F-3548-BFBC-2D37C1B8C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780C1-3CFB-5549-9BC1-AE4F5A08F67E}"/>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292009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1E73-CB4A-634C-8BBF-A2E9E23872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684787A-AD69-5C4C-A3C0-311069102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D3E6DB-4F99-7649-8629-627B3A0FA0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2A1B5E0-D48A-DC4B-9639-D490CED73D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3F6B2F-1095-BC44-AD12-4FEFF64D08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F2A2103-9E6A-5545-967C-9F166931D28D}"/>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8" name="Footer Placeholder 7">
            <a:extLst>
              <a:ext uri="{FF2B5EF4-FFF2-40B4-BE49-F238E27FC236}">
                <a16:creationId xmlns:a16="http://schemas.microsoft.com/office/drawing/2014/main" id="{87C14A41-BEFF-A54F-B3D8-B20D0AD671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EF6892-9E67-C646-B879-3A77E485F2C0}"/>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319062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47033-6D91-CD49-9405-FAD554AF1D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FE21E3-0705-1B48-8D82-8DF994BBBC2C}"/>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4" name="Footer Placeholder 3">
            <a:extLst>
              <a:ext uri="{FF2B5EF4-FFF2-40B4-BE49-F238E27FC236}">
                <a16:creationId xmlns:a16="http://schemas.microsoft.com/office/drawing/2014/main" id="{C446F79C-3A28-8646-ABA5-7BE9E19038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36A809-BFD9-0B46-80AE-55B1C44303C4}"/>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214826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50C30-4C7F-F146-9261-18428D40B488}"/>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3" name="Footer Placeholder 2">
            <a:extLst>
              <a:ext uri="{FF2B5EF4-FFF2-40B4-BE49-F238E27FC236}">
                <a16:creationId xmlns:a16="http://schemas.microsoft.com/office/drawing/2014/main" id="{FC6F729C-3A10-734E-8D9D-65C194473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8EDB42-3438-1644-AD35-996E753D5338}"/>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187278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9FE9-9F2F-8C49-9922-7D3707F7A5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D492012-73A2-0D44-9386-406D91F571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BE7F04C-8262-4748-AA0B-205530CF0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2DCC2B-5AAB-3847-B471-94581AB55C8C}"/>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6" name="Footer Placeholder 5">
            <a:extLst>
              <a:ext uri="{FF2B5EF4-FFF2-40B4-BE49-F238E27FC236}">
                <a16:creationId xmlns:a16="http://schemas.microsoft.com/office/drawing/2014/main" id="{90ACE398-EE84-394F-9D7F-DBBEEBE3F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0D2B9-5F76-824F-868A-BE48EBE93051}"/>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9411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EB4F-A2D7-9349-BDBE-818D72459D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AB12B05-24AC-C544-B3D3-0E75CE2156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605C94-40DB-7045-800A-58268304E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03CE05-B12F-D148-85E4-DF897351C3E3}"/>
              </a:ext>
            </a:extLst>
          </p:cNvPr>
          <p:cNvSpPr>
            <a:spLocks noGrp="1"/>
          </p:cNvSpPr>
          <p:nvPr>
            <p:ph type="dt" sz="half" idx="10"/>
          </p:nvPr>
        </p:nvSpPr>
        <p:spPr/>
        <p:txBody>
          <a:bodyPr/>
          <a:lstStyle/>
          <a:p>
            <a:fld id="{6DCC1988-2E56-F54B-B1CD-2903A38D7B8B}" type="datetimeFigureOut">
              <a:rPr lang="en-US" smtClean="0"/>
              <a:t>3/6/20</a:t>
            </a:fld>
            <a:endParaRPr lang="en-US"/>
          </a:p>
        </p:txBody>
      </p:sp>
      <p:sp>
        <p:nvSpPr>
          <p:cNvPr id="6" name="Footer Placeholder 5">
            <a:extLst>
              <a:ext uri="{FF2B5EF4-FFF2-40B4-BE49-F238E27FC236}">
                <a16:creationId xmlns:a16="http://schemas.microsoft.com/office/drawing/2014/main" id="{68B2BE47-9769-324A-B4B6-409862C46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D009F-0A7D-EE4A-9414-50B4CE45B548}"/>
              </a:ext>
            </a:extLst>
          </p:cNvPr>
          <p:cNvSpPr>
            <a:spLocks noGrp="1"/>
          </p:cNvSpPr>
          <p:nvPr>
            <p:ph type="sldNum" sz="quarter" idx="12"/>
          </p:nvPr>
        </p:nvSpPr>
        <p:spPr/>
        <p:txBody>
          <a:bodyPr/>
          <a:lstStyle/>
          <a:p>
            <a:fld id="{CF7901D4-625E-8A4E-AF36-35B00E5EF1D5}" type="slidenum">
              <a:rPr lang="en-US" smtClean="0"/>
              <a:t>‹#›</a:t>
            </a:fld>
            <a:endParaRPr lang="en-US"/>
          </a:p>
        </p:txBody>
      </p:sp>
    </p:spTree>
    <p:extLst>
      <p:ext uri="{BB962C8B-B14F-4D97-AF65-F5344CB8AC3E}">
        <p14:creationId xmlns:p14="http://schemas.microsoft.com/office/powerpoint/2010/main" val="342212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D7D01-6A0B-104E-B577-7C6EA7420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92249A-9DB2-0640-97EB-F6A294BEEF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EA77C0-F0A5-EC44-9146-743D8E6BD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1988-2E56-F54B-B1CD-2903A38D7B8B}" type="datetimeFigureOut">
              <a:rPr lang="en-US" smtClean="0"/>
              <a:t>3/6/20</a:t>
            </a:fld>
            <a:endParaRPr lang="en-US"/>
          </a:p>
        </p:txBody>
      </p:sp>
      <p:sp>
        <p:nvSpPr>
          <p:cNvPr id="5" name="Footer Placeholder 4">
            <a:extLst>
              <a:ext uri="{FF2B5EF4-FFF2-40B4-BE49-F238E27FC236}">
                <a16:creationId xmlns:a16="http://schemas.microsoft.com/office/drawing/2014/main" id="{9981D41D-AD0D-FE45-9DFF-14454F8BF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65BF43-BCCC-EB4A-8584-5218D8F17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901D4-625E-8A4E-AF36-35B00E5EF1D5}" type="slidenum">
              <a:rPr lang="en-US" smtClean="0"/>
              <a:t>‹#›</a:t>
            </a:fld>
            <a:endParaRPr lang="en-US"/>
          </a:p>
        </p:txBody>
      </p:sp>
    </p:spTree>
    <p:extLst>
      <p:ext uri="{BB962C8B-B14F-4D97-AF65-F5344CB8AC3E}">
        <p14:creationId xmlns:p14="http://schemas.microsoft.com/office/powerpoint/2010/main" val="970225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8D1AA-ACB6-824A-A62A-F66F57E4B5A1}"/>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Pre-Requisites</a:t>
            </a:r>
          </a:p>
        </p:txBody>
      </p:sp>
      <p:sp>
        <p:nvSpPr>
          <p:cNvPr id="3" name="TextBox 2">
            <a:extLst>
              <a:ext uri="{FF2B5EF4-FFF2-40B4-BE49-F238E27FC236}">
                <a16:creationId xmlns:a16="http://schemas.microsoft.com/office/drawing/2014/main" id="{4C80737F-58B7-274F-B310-32284A904290}"/>
              </a:ext>
            </a:extLst>
          </p:cNvPr>
          <p:cNvSpPr txBox="1"/>
          <p:nvPr/>
        </p:nvSpPr>
        <p:spPr>
          <a:xfrm>
            <a:off x="5513949" y="3244334"/>
            <a:ext cx="1164101" cy="923330"/>
          </a:xfrm>
          <a:prstGeom prst="rect">
            <a:avLst/>
          </a:prstGeom>
          <a:noFill/>
        </p:spPr>
        <p:txBody>
          <a:bodyPr wrap="none" rtlCol="0">
            <a:spAutoFit/>
          </a:bodyPr>
          <a:lstStyle/>
          <a:p>
            <a:endParaRPr lang="en-US" b="1" dirty="0">
              <a:latin typeface="Montserrat SemiBold" pitchFamily="2" charset="77"/>
            </a:endParaRPr>
          </a:p>
          <a:p>
            <a:endParaRPr lang="en-US" b="1" dirty="0">
              <a:latin typeface="Montserrat SemiBold" pitchFamily="2" charset="77"/>
            </a:endParaRPr>
          </a:p>
          <a:p>
            <a:r>
              <a:rPr lang="en-US" b="1" dirty="0">
                <a:latin typeface="Montserrat SemiBold" pitchFamily="2" charset="77"/>
              </a:rPr>
              <a:t>// Link //</a:t>
            </a:r>
          </a:p>
        </p:txBody>
      </p:sp>
      <p:sp>
        <p:nvSpPr>
          <p:cNvPr id="4" name="TextBox 3">
            <a:extLst>
              <a:ext uri="{FF2B5EF4-FFF2-40B4-BE49-F238E27FC236}">
                <a16:creationId xmlns:a16="http://schemas.microsoft.com/office/drawing/2014/main" id="{84F05291-2811-9B45-BCAB-FE2C5EE9B10F}"/>
              </a:ext>
            </a:extLst>
          </p:cNvPr>
          <p:cNvSpPr txBox="1"/>
          <p:nvPr/>
        </p:nvSpPr>
        <p:spPr>
          <a:xfrm>
            <a:off x="537882" y="1690688"/>
            <a:ext cx="11069619" cy="830997"/>
          </a:xfrm>
          <a:prstGeom prst="rect">
            <a:avLst/>
          </a:prstGeom>
          <a:noFill/>
        </p:spPr>
        <p:txBody>
          <a:bodyPr wrap="square" rtlCol="0">
            <a:spAutoFit/>
          </a:bodyPr>
          <a:lstStyle/>
          <a:p>
            <a:pPr algn="ctr"/>
            <a:r>
              <a:rPr lang="en-US" sz="2400" dirty="0">
                <a:latin typeface="Montserrat" pitchFamily="2" charset="77"/>
              </a:rPr>
              <a:t>Welcome to CODING101! Take a seat, we’ll begin shortly. Make sure you’ve completed the pre-requisites at the link below:</a:t>
            </a:r>
          </a:p>
        </p:txBody>
      </p:sp>
    </p:spTree>
    <p:extLst>
      <p:ext uri="{BB962C8B-B14F-4D97-AF65-F5344CB8AC3E}">
        <p14:creationId xmlns:p14="http://schemas.microsoft.com/office/powerpoint/2010/main" val="1861022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3108543"/>
          </a:xfrm>
          <a:prstGeom prst="rect">
            <a:avLst/>
          </a:prstGeom>
          <a:noFill/>
        </p:spPr>
        <p:txBody>
          <a:bodyPr wrap="square" rtlCol="0">
            <a:spAutoFit/>
          </a:bodyPr>
          <a:lstStyle/>
          <a:p>
            <a:pPr marL="342900" indent="-342900">
              <a:buAutoNum type="arabicPeriod"/>
            </a:pPr>
            <a:r>
              <a:rPr lang="en-US" sz="2800" b="1" dirty="0">
                <a:solidFill>
                  <a:schemeClr val="bg1"/>
                </a:solidFill>
                <a:latin typeface="Montserrat SemiBold" pitchFamily="2" charset="77"/>
              </a:rPr>
              <a:t>Play around and experiment with variables, and console.log their values</a:t>
            </a:r>
          </a:p>
          <a:p>
            <a:pPr marL="342900" indent="-342900">
              <a:buAutoNum type="arabicPeriod"/>
            </a:pPr>
            <a:endParaRPr lang="en-US" sz="2800" b="1" dirty="0">
              <a:solidFill>
                <a:schemeClr val="bg1"/>
              </a:solidFill>
              <a:latin typeface="Montserrat SemiBold" pitchFamily="2" charset="77"/>
            </a:endParaRPr>
          </a:p>
          <a:p>
            <a:pPr marL="342900" indent="-342900">
              <a:buAutoNum type="arabicPeriod"/>
            </a:pPr>
            <a:r>
              <a:rPr lang="en-US" sz="2800" b="1" dirty="0">
                <a:solidFill>
                  <a:schemeClr val="bg1"/>
                </a:solidFill>
                <a:latin typeface="Montserrat SemiBold" pitchFamily="2" charset="77"/>
              </a:rPr>
              <a:t>Use arithmetic operators with numbers and variables, and console.log their results</a:t>
            </a:r>
          </a:p>
          <a:p>
            <a:pPr marL="342900" indent="-342900">
              <a:buAutoNum type="arabicPeriod"/>
            </a:pPr>
            <a:endParaRPr lang="en-US" sz="2800" b="1" dirty="0">
              <a:solidFill>
                <a:schemeClr val="bg1"/>
              </a:solidFill>
              <a:latin typeface="Montserrat SemiBold" pitchFamily="2" charset="77"/>
            </a:endParaRPr>
          </a:p>
          <a:p>
            <a:pPr marL="342900" indent="-342900">
              <a:buAutoNum type="arabicPeriod"/>
            </a:pPr>
            <a:r>
              <a:rPr lang="en-US" sz="2800" b="1" dirty="0">
                <a:solidFill>
                  <a:schemeClr val="bg1"/>
                </a:solidFill>
                <a:latin typeface="Montserrat SemiBold" pitchFamily="2" charset="77"/>
              </a:rPr>
              <a:t>Don’t hesitate to ask TA’s for help!</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311596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2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906D27-B43F-6044-9275-6864D837AC27}"/>
              </a:ext>
            </a:extLst>
          </p:cNvPr>
          <p:cNvSpPr>
            <a:spLocks noGrp="1"/>
          </p:cNvSpPr>
          <p:nvPr>
            <p:ph type="title"/>
          </p:nvPr>
        </p:nvSpPr>
        <p:spPr>
          <a:xfrm>
            <a:off x="1046746" y="586822"/>
            <a:ext cx="3560252" cy="1645920"/>
          </a:xfrm>
        </p:spPr>
        <p:txBody>
          <a:bodyPr>
            <a:normAutofit/>
          </a:bodyPr>
          <a:lstStyle/>
          <a:p>
            <a:r>
              <a:rPr lang="en-US" b="1" dirty="0">
                <a:solidFill>
                  <a:srgbClr val="74276C"/>
                </a:solidFill>
                <a:latin typeface="Montserrat ExtraBold" pitchFamily="2" charset="77"/>
              </a:rPr>
              <a:t>Arrays</a:t>
            </a:r>
          </a:p>
        </p:txBody>
      </p:sp>
      <p:sp>
        <p:nvSpPr>
          <p:cNvPr id="44" name="Rectangle 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5" name="Rectangle 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A52C67-A261-F94C-AA9A-30F58EFCA48F}"/>
              </a:ext>
            </a:extLst>
          </p:cNvPr>
          <p:cNvSpPr>
            <a:spLocks noGrp="1"/>
          </p:cNvSpPr>
          <p:nvPr>
            <p:ph idx="1"/>
          </p:nvPr>
        </p:nvSpPr>
        <p:spPr>
          <a:xfrm>
            <a:off x="5351164" y="586822"/>
            <a:ext cx="6002636" cy="1645920"/>
          </a:xfrm>
        </p:spPr>
        <p:txBody>
          <a:bodyPr anchor="ctr">
            <a:normAutofit fontScale="92500" lnSpcReduction="20000"/>
          </a:bodyPr>
          <a:lstStyle/>
          <a:p>
            <a:pPr marL="0" indent="0">
              <a:buNone/>
            </a:pPr>
            <a:r>
              <a:rPr lang="en-US" sz="2400" dirty="0">
                <a:latin typeface="Montserrat" pitchFamily="2" charset="77"/>
              </a:rPr>
              <a:t>Allow us to store </a:t>
            </a:r>
            <a:r>
              <a:rPr lang="en-US" sz="2400" b="1" dirty="0">
                <a:latin typeface="Montserrat" pitchFamily="2" charset="77"/>
              </a:rPr>
              <a:t>multiple values </a:t>
            </a:r>
            <a:r>
              <a:rPr lang="en-US" sz="2400" dirty="0">
                <a:latin typeface="Montserrat" pitchFamily="2" charset="77"/>
              </a:rPr>
              <a:t>in a single place. If  a variable is a box with a value in it, then an array would be a </a:t>
            </a:r>
            <a:r>
              <a:rPr lang="en-US" sz="2400" b="1" dirty="0">
                <a:latin typeface="Montserrat" pitchFamily="2" charset="77"/>
              </a:rPr>
              <a:t>shelf of boxes</a:t>
            </a:r>
            <a:r>
              <a:rPr lang="en-US" sz="2400" dirty="0">
                <a:latin typeface="Montserrat" pitchFamily="2" charset="77"/>
              </a:rPr>
              <a:t>, with values in each box. Write values within </a:t>
            </a:r>
            <a:r>
              <a:rPr lang="en-US" sz="2400" b="1" dirty="0">
                <a:latin typeface="Montserrat" pitchFamily="2" charset="77"/>
              </a:rPr>
              <a:t>square brackets</a:t>
            </a:r>
            <a:r>
              <a:rPr lang="en-US" sz="2400" dirty="0">
                <a:latin typeface="Montserrat" pitchFamily="2" charset="77"/>
              </a:rPr>
              <a:t>, separated by </a:t>
            </a:r>
            <a:r>
              <a:rPr lang="en-US" sz="2400" b="1" dirty="0">
                <a:latin typeface="Montserrat" pitchFamily="2" charset="77"/>
              </a:rPr>
              <a:t>commas</a:t>
            </a:r>
            <a:r>
              <a:rPr lang="en-US" sz="2400" dirty="0">
                <a:latin typeface="Montserrat" pitchFamily="2" charset="77"/>
              </a:rPr>
              <a:t>.</a:t>
            </a:r>
          </a:p>
        </p:txBody>
      </p:sp>
      <p:pic>
        <p:nvPicPr>
          <p:cNvPr id="23" name="Picture 22">
            <a:extLst>
              <a:ext uri="{FF2B5EF4-FFF2-40B4-BE49-F238E27FC236}">
                <a16:creationId xmlns:a16="http://schemas.microsoft.com/office/drawing/2014/main" id="{18E436BD-F7B8-5345-9FBF-F3FFE54D00E3}"/>
              </a:ext>
            </a:extLst>
          </p:cNvPr>
          <p:cNvPicPr>
            <a:picLocks noChangeAspect="1"/>
          </p:cNvPicPr>
          <p:nvPr/>
        </p:nvPicPr>
        <p:blipFill>
          <a:blip r:embed="rId2"/>
          <a:stretch>
            <a:fillRect/>
          </a:stretch>
        </p:blipFill>
        <p:spPr>
          <a:xfrm>
            <a:off x="160021" y="2943288"/>
            <a:ext cx="11871955" cy="1746100"/>
          </a:xfrm>
          <a:prstGeom prst="rect">
            <a:avLst/>
          </a:prstGeom>
        </p:spPr>
      </p:pic>
      <p:sp>
        <p:nvSpPr>
          <p:cNvPr id="25" name="Rectangle 24">
            <a:extLst>
              <a:ext uri="{FF2B5EF4-FFF2-40B4-BE49-F238E27FC236}">
                <a16:creationId xmlns:a16="http://schemas.microsoft.com/office/drawing/2014/main" id="{B7C44BBE-D353-344A-BAD9-F1B570BE278F}"/>
              </a:ext>
            </a:extLst>
          </p:cNvPr>
          <p:cNvSpPr/>
          <p:nvPr/>
        </p:nvSpPr>
        <p:spPr>
          <a:xfrm>
            <a:off x="490408" y="1057739"/>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ACE044-6B6A-EA4C-899F-1A5FE6E6D5F1}"/>
              </a:ext>
            </a:extLst>
          </p:cNvPr>
          <p:cNvSpPr txBox="1"/>
          <p:nvPr/>
        </p:nvSpPr>
        <p:spPr>
          <a:xfrm>
            <a:off x="490408" y="5070849"/>
            <a:ext cx="11103439" cy="1200329"/>
          </a:xfrm>
          <a:prstGeom prst="rect">
            <a:avLst/>
          </a:prstGeom>
          <a:noFill/>
        </p:spPr>
        <p:txBody>
          <a:bodyPr wrap="square" rtlCol="0">
            <a:spAutoFit/>
          </a:bodyPr>
          <a:lstStyle/>
          <a:p>
            <a:r>
              <a:rPr lang="en-US" sz="2400" dirty="0">
                <a:latin typeface="Montserrat" pitchFamily="2" charset="77"/>
              </a:rPr>
              <a:t>In this case, creating three variables for each name isn’t too cumbersome. But what would you do if you had to store 1,000 names? In cases where we need to store data in bulk, we prefer to use arrays.</a:t>
            </a:r>
          </a:p>
        </p:txBody>
      </p:sp>
    </p:spTree>
    <p:extLst>
      <p:ext uri="{BB962C8B-B14F-4D97-AF65-F5344CB8AC3E}">
        <p14:creationId xmlns:p14="http://schemas.microsoft.com/office/powerpoint/2010/main" val="67095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A4529-9B59-CF46-B228-1DB95F3A0195}"/>
              </a:ext>
            </a:extLst>
          </p:cNvPr>
          <p:cNvPicPr>
            <a:picLocks noChangeAspect="1"/>
          </p:cNvPicPr>
          <p:nvPr/>
        </p:nvPicPr>
        <p:blipFill>
          <a:blip r:embed="rId2"/>
          <a:stretch>
            <a:fillRect/>
          </a:stretch>
        </p:blipFill>
        <p:spPr>
          <a:xfrm>
            <a:off x="860322" y="5101719"/>
            <a:ext cx="10604500" cy="863600"/>
          </a:xfrm>
          <a:prstGeom prst="rect">
            <a:avLst/>
          </a:prstGeom>
        </p:spPr>
      </p:pic>
      <p:sp>
        <p:nvSpPr>
          <p:cNvPr id="2" name="Title 1">
            <a:extLst>
              <a:ext uri="{FF2B5EF4-FFF2-40B4-BE49-F238E27FC236}">
                <a16:creationId xmlns:a16="http://schemas.microsoft.com/office/drawing/2014/main" id="{D7F4AB6E-077E-0547-A144-B115F7C065B1}"/>
              </a:ext>
            </a:extLst>
          </p:cNvPr>
          <p:cNvSpPr>
            <a:spLocks noGrp="1"/>
          </p:cNvSpPr>
          <p:nvPr>
            <p:ph type="title"/>
          </p:nvPr>
        </p:nvSpPr>
        <p:spPr>
          <a:xfrm>
            <a:off x="838200" y="203229"/>
            <a:ext cx="10515600" cy="1325563"/>
          </a:xfrm>
        </p:spPr>
        <p:txBody>
          <a:bodyPr>
            <a:normAutofit/>
          </a:bodyPr>
          <a:lstStyle/>
          <a:p>
            <a:pPr algn="ctr"/>
            <a:r>
              <a:rPr lang="en-US" sz="4800" b="1" dirty="0">
                <a:solidFill>
                  <a:srgbClr val="74276C"/>
                </a:solidFill>
                <a:latin typeface="Montserrat SemiBold" pitchFamily="2" charset="77"/>
              </a:rPr>
              <a:t>Working with arrays</a:t>
            </a:r>
          </a:p>
        </p:txBody>
      </p:sp>
      <p:sp>
        <p:nvSpPr>
          <p:cNvPr id="3" name="Content Placeholder 2">
            <a:extLst>
              <a:ext uri="{FF2B5EF4-FFF2-40B4-BE49-F238E27FC236}">
                <a16:creationId xmlns:a16="http://schemas.microsoft.com/office/drawing/2014/main" id="{CF4E58BF-1CC6-8149-8512-CB2CD19B946D}"/>
              </a:ext>
            </a:extLst>
          </p:cNvPr>
          <p:cNvSpPr>
            <a:spLocks noGrp="1"/>
          </p:cNvSpPr>
          <p:nvPr>
            <p:ph idx="1"/>
          </p:nvPr>
        </p:nvSpPr>
        <p:spPr>
          <a:xfrm>
            <a:off x="838200" y="1354500"/>
            <a:ext cx="10535264" cy="1325563"/>
          </a:xfrm>
        </p:spPr>
        <p:txBody>
          <a:bodyPr>
            <a:normAutofit fontScale="92500"/>
          </a:bodyPr>
          <a:lstStyle/>
          <a:p>
            <a:pPr marL="0" indent="0">
              <a:buNone/>
            </a:pPr>
            <a:r>
              <a:rPr lang="en-US" dirty="0">
                <a:latin typeface="Montserrat" pitchFamily="2" charset="77"/>
              </a:rPr>
              <a:t>Every value in an array has a </a:t>
            </a:r>
            <a:r>
              <a:rPr lang="en-US" b="1" dirty="0">
                <a:latin typeface="Montserrat SemiBold" pitchFamily="2" charset="77"/>
              </a:rPr>
              <a:t>position</a:t>
            </a:r>
            <a:r>
              <a:rPr lang="en-US" dirty="0">
                <a:latin typeface="Montserrat" pitchFamily="2" charset="77"/>
              </a:rPr>
              <a:t> within that array. These positions are numbers that </a:t>
            </a:r>
            <a:r>
              <a:rPr lang="en-US" b="1" dirty="0">
                <a:latin typeface="Montserrat SemiBold" pitchFamily="2" charset="77"/>
              </a:rPr>
              <a:t>start at 0</a:t>
            </a:r>
            <a:r>
              <a:rPr lang="en-US" dirty="0">
                <a:latin typeface="Montserrat" pitchFamily="2" charset="77"/>
              </a:rPr>
              <a:t>. We read/write values in an array by </a:t>
            </a:r>
            <a:r>
              <a:rPr lang="en-US" b="1" dirty="0">
                <a:latin typeface="Montserrat SemiBold" pitchFamily="2" charset="77"/>
              </a:rPr>
              <a:t>indexing</a:t>
            </a:r>
            <a:r>
              <a:rPr lang="en-US" dirty="0">
                <a:latin typeface="Montserrat" pitchFamily="2" charset="77"/>
              </a:rPr>
              <a:t> it at a certain position. </a:t>
            </a:r>
          </a:p>
        </p:txBody>
      </p:sp>
      <p:sp>
        <p:nvSpPr>
          <p:cNvPr id="13" name="TextBox 12">
            <a:extLst>
              <a:ext uri="{FF2B5EF4-FFF2-40B4-BE49-F238E27FC236}">
                <a16:creationId xmlns:a16="http://schemas.microsoft.com/office/drawing/2014/main" id="{99A272EC-0DE8-BA4D-B6C1-DABDFFCDC8C9}"/>
              </a:ext>
            </a:extLst>
          </p:cNvPr>
          <p:cNvSpPr txBox="1"/>
          <p:nvPr/>
        </p:nvSpPr>
        <p:spPr>
          <a:xfrm>
            <a:off x="860322" y="3970969"/>
            <a:ext cx="10530350" cy="954107"/>
          </a:xfrm>
          <a:prstGeom prst="rect">
            <a:avLst/>
          </a:prstGeom>
          <a:noFill/>
        </p:spPr>
        <p:txBody>
          <a:bodyPr wrap="square" rtlCol="0">
            <a:spAutoFit/>
          </a:bodyPr>
          <a:lstStyle/>
          <a:p>
            <a:r>
              <a:rPr lang="en-US" sz="2800" dirty="0">
                <a:latin typeface="Montserrat" pitchFamily="2" charset="77"/>
              </a:rPr>
              <a:t>Index an array by writing the array </a:t>
            </a:r>
            <a:r>
              <a:rPr lang="en-US" sz="2800" b="1" dirty="0">
                <a:latin typeface="Montserrat SemiBold" pitchFamily="2" charset="77"/>
              </a:rPr>
              <a:t>name</a:t>
            </a:r>
            <a:r>
              <a:rPr lang="en-US" sz="2800" dirty="0">
                <a:latin typeface="Montserrat" pitchFamily="2" charset="77"/>
              </a:rPr>
              <a:t>, followed by the </a:t>
            </a:r>
            <a:r>
              <a:rPr lang="en-US" sz="2800" b="1" dirty="0">
                <a:latin typeface="Montserrat SemiBold" pitchFamily="2" charset="77"/>
              </a:rPr>
              <a:t>position</a:t>
            </a:r>
            <a:r>
              <a:rPr lang="en-US" sz="2800" dirty="0">
                <a:latin typeface="Montserrat" pitchFamily="2" charset="77"/>
              </a:rPr>
              <a:t> of the value you want within </a:t>
            </a:r>
            <a:r>
              <a:rPr lang="en-US" sz="2800" b="1" dirty="0">
                <a:latin typeface="Montserrat SemiBold" pitchFamily="2" charset="77"/>
              </a:rPr>
              <a:t>square brackets</a:t>
            </a:r>
            <a:r>
              <a:rPr lang="en-US" sz="2800" dirty="0">
                <a:latin typeface="Montserrat" pitchFamily="2" charset="77"/>
              </a:rPr>
              <a:t>:</a:t>
            </a:r>
          </a:p>
        </p:txBody>
      </p:sp>
      <p:sp>
        <p:nvSpPr>
          <p:cNvPr id="23" name="TextBox 22">
            <a:extLst>
              <a:ext uri="{FF2B5EF4-FFF2-40B4-BE49-F238E27FC236}">
                <a16:creationId xmlns:a16="http://schemas.microsoft.com/office/drawing/2014/main" id="{2D250AF9-47E8-F14B-9D52-5A79D1ED8E18}"/>
              </a:ext>
            </a:extLst>
          </p:cNvPr>
          <p:cNvSpPr txBox="1"/>
          <p:nvPr/>
        </p:nvSpPr>
        <p:spPr>
          <a:xfrm>
            <a:off x="2524435" y="6198623"/>
            <a:ext cx="1740309" cy="400110"/>
          </a:xfrm>
          <a:prstGeom prst="rect">
            <a:avLst/>
          </a:prstGeom>
          <a:noFill/>
        </p:spPr>
        <p:txBody>
          <a:bodyPr wrap="square" rtlCol="0">
            <a:spAutoFit/>
          </a:bodyPr>
          <a:lstStyle/>
          <a:p>
            <a:r>
              <a:rPr lang="en-US" sz="2000" dirty="0">
                <a:latin typeface="Montserrat Medium" pitchFamily="2" charset="77"/>
              </a:rPr>
              <a:t>Array name</a:t>
            </a:r>
          </a:p>
        </p:txBody>
      </p:sp>
      <p:sp>
        <p:nvSpPr>
          <p:cNvPr id="27" name="TextBox 26">
            <a:extLst>
              <a:ext uri="{FF2B5EF4-FFF2-40B4-BE49-F238E27FC236}">
                <a16:creationId xmlns:a16="http://schemas.microsoft.com/office/drawing/2014/main" id="{68E02A58-543E-8F40-B571-12CF997760AB}"/>
              </a:ext>
            </a:extLst>
          </p:cNvPr>
          <p:cNvSpPr txBox="1"/>
          <p:nvPr/>
        </p:nvSpPr>
        <p:spPr>
          <a:xfrm>
            <a:off x="7769946" y="6221081"/>
            <a:ext cx="4168876" cy="369332"/>
          </a:xfrm>
          <a:prstGeom prst="rect">
            <a:avLst/>
          </a:prstGeom>
          <a:noFill/>
        </p:spPr>
        <p:txBody>
          <a:bodyPr wrap="square" rtlCol="0">
            <a:spAutoFit/>
          </a:bodyPr>
          <a:lstStyle/>
          <a:p>
            <a:r>
              <a:rPr lang="en-US" spc="-150" dirty="0">
                <a:latin typeface="Montserrat" pitchFamily="2" charset="77"/>
              </a:rPr>
              <a:t>Position we index within square brackets</a:t>
            </a:r>
          </a:p>
        </p:txBody>
      </p:sp>
      <p:pic>
        <p:nvPicPr>
          <p:cNvPr id="28" name="Picture 27">
            <a:extLst>
              <a:ext uri="{FF2B5EF4-FFF2-40B4-BE49-F238E27FC236}">
                <a16:creationId xmlns:a16="http://schemas.microsoft.com/office/drawing/2014/main" id="{A475EA11-63E4-1940-BA12-CB56DBA58098}"/>
              </a:ext>
            </a:extLst>
          </p:cNvPr>
          <p:cNvPicPr>
            <a:picLocks noChangeAspect="1"/>
          </p:cNvPicPr>
          <p:nvPr/>
        </p:nvPicPr>
        <p:blipFill>
          <a:blip r:embed="rId3"/>
          <a:stretch>
            <a:fillRect/>
          </a:stretch>
        </p:blipFill>
        <p:spPr>
          <a:xfrm>
            <a:off x="860323" y="2819698"/>
            <a:ext cx="10493478" cy="932741"/>
          </a:xfrm>
          <a:prstGeom prst="rect">
            <a:avLst/>
          </a:prstGeom>
        </p:spPr>
      </p:pic>
      <p:sp>
        <p:nvSpPr>
          <p:cNvPr id="29" name="Snip Diagonal Corner of Rectangle 28">
            <a:extLst>
              <a:ext uri="{FF2B5EF4-FFF2-40B4-BE49-F238E27FC236}">
                <a16:creationId xmlns:a16="http://schemas.microsoft.com/office/drawing/2014/main" id="{56FC9F2E-181D-3940-B33F-D578BFDDC846}"/>
              </a:ext>
            </a:extLst>
          </p:cNvPr>
          <p:cNvSpPr/>
          <p:nvPr/>
        </p:nvSpPr>
        <p:spPr>
          <a:xfrm>
            <a:off x="344129" y="216310"/>
            <a:ext cx="11594693"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a:extLst>
              <a:ext uri="{FF2B5EF4-FFF2-40B4-BE49-F238E27FC236}">
                <a16:creationId xmlns:a16="http://schemas.microsoft.com/office/drawing/2014/main" id="{E7AF53E4-33AE-1144-B3D3-956CB6342BA4}"/>
              </a:ext>
            </a:extLst>
          </p:cNvPr>
          <p:cNvCxnSpPr>
            <a:cxnSpLocks/>
          </p:cNvCxnSpPr>
          <p:nvPr/>
        </p:nvCxnSpPr>
        <p:spPr>
          <a:xfrm flipV="1">
            <a:off x="4176254" y="5688037"/>
            <a:ext cx="1659486" cy="735098"/>
          </a:xfrm>
          <a:prstGeom prst="curvedConnector3">
            <a:avLst>
              <a:gd name="adj1" fmla="val 100257"/>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9BAD34C7-2A7F-9345-B5B6-F8F0C9D7072C}"/>
              </a:ext>
            </a:extLst>
          </p:cNvPr>
          <p:cNvCxnSpPr>
            <a:cxnSpLocks/>
          </p:cNvCxnSpPr>
          <p:nvPr/>
        </p:nvCxnSpPr>
        <p:spPr>
          <a:xfrm rot="10800000">
            <a:off x="6943411" y="5775837"/>
            <a:ext cx="831452" cy="647299"/>
          </a:xfrm>
          <a:prstGeom prst="curvedConnector3">
            <a:avLst>
              <a:gd name="adj1" fmla="val 9713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2DD9-5120-AF42-8B6D-D16E56F9E258}"/>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Comparison Operators</a:t>
            </a:r>
          </a:p>
        </p:txBody>
      </p:sp>
      <p:sp>
        <p:nvSpPr>
          <p:cNvPr id="3" name="Content Placeholder 2">
            <a:extLst>
              <a:ext uri="{FF2B5EF4-FFF2-40B4-BE49-F238E27FC236}">
                <a16:creationId xmlns:a16="http://schemas.microsoft.com/office/drawing/2014/main" id="{F56576A5-6A5D-4345-BC2A-883DBF838F4C}"/>
              </a:ext>
            </a:extLst>
          </p:cNvPr>
          <p:cNvSpPr>
            <a:spLocks noGrp="1"/>
          </p:cNvSpPr>
          <p:nvPr>
            <p:ph idx="1"/>
          </p:nvPr>
        </p:nvSpPr>
        <p:spPr>
          <a:xfrm>
            <a:off x="838200" y="1834100"/>
            <a:ext cx="10515600" cy="747712"/>
          </a:xfrm>
        </p:spPr>
        <p:txBody>
          <a:bodyPr>
            <a:normAutofit fontScale="92500" lnSpcReduction="10000"/>
          </a:bodyPr>
          <a:lstStyle/>
          <a:p>
            <a:pPr marL="0" indent="0">
              <a:buNone/>
            </a:pPr>
            <a:r>
              <a:rPr lang="en-US" dirty="0">
                <a:latin typeface="Montserrat" pitchFamily="2" charset="77"/>
              </a:rPr>
              <a:t>If we want to compare two numbers, we can use one of the following comparison operators:</a:t>
            </a:r>
            <a:endParaRPr lang="en-US" b="1" dirty="0">
              <a:latin typeface="Montserrat SemiBold" pitchFamily="2" charset="77"/>
            </a:endParaRPr>
          </a:p>
        </p:txBody>
      </p:sp>
      <p:sp>
        <p:nvSpPr>
          <p:cNvPr id="5" name="Snip Diagonal Corner of Rectangle 4">
            <a:extLst>
              <a:ext uri="{FF2B5EF4-FFF2-40B4-BE49-F238E27FC236}">
                <a16:creationId xmlns:a16="http://schemas.microsoft.com/office/drawing/2014/main" id="{01C9ED11-D9D6-4144-8195-62CFB6BF0F2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C8B6D357-3FF9-BE4F-81CE-F97A632EF654}"/>
              </a:ext>
            </a:extLst>
          </p:cNvPr>
          <p:cNvPicPr>
            <a:picLocks noChangeAspect="1"/>
          </p:cNvPicPr>
          <p:nvPr/>
        </p:nvPicPr>
        <p:blipFill>
          <a:blip r:embed="rId2"/>
          <a:stretch>
            <a:fillRect/>
          </a:stretch>
        </p:blipFill>
        <p:spPr>
          <a:xfrm>
            <a:off x="641001" y="3016251"/>
            <a:ext cx="10909997" cy="2605652"/>
          </a:xfrm>
          <a:prstGeom prst="rect">
            <a:avLst/>
          </a:prstGeom>
        </p:spPr>
      </p:pic>
      <p:cxnSp>
        <p:nvCxnSpPr>
          <p:cNvPr id="39" name="Straight Arrow Connector 38">
            <a:extLst>
              <a:ext uri="{FF2B5EF4-FFF2-40B4-BE49-F238E27FC236}">
                <a16:creationId xmlns:a16="http://schemas.microsoft.com/office/drawing/2014/main" id="{E6CE7B88-3449-1C4D-A199-BE980D88AB58}"/>
              </a:ext>
            </a:extLst>
          </p:cNvPr>
          <p:cNvCxnSpPr/>
          <p:nvPr/>
        </p:nvCxnSpPr>
        <p:spPr>
          <a:xfrm flipV="1">
            <a:off x="3401961" y="5476568"/>
            <a:ext cx="0" cy="530942"/>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AD5F1DE-1281-034E-8B5E-72FFC1C7DE0B}"/>
              </a:ext>
            </a:extLst>
          </p:cNvPr>
          <p:cNvSpPr txBox="1"/>
          <p:nvPr/>
        </p:nvSpPr>
        <p:spPr>
          <a:xfrm>
            <a:off x="1914832" y="5988278"/>
            <a:ext cx="2974258" cy="400110"/>
          </a:xfrm>
          <a:prstGeom prst="rect">
            <a:avLst/>
          </a:prstGeom>
          <a:noFill/>
        </p:spPr>
        <p:txBody>
          <a:bodyPr wrap="square" rtlCol="0">
            <a:spAutoFit/>
          </a:bodyPr>
          <a:lstStyle/>
          <a:p>
            <a:r>
              <a:rPr lang="en-US" sz="2000" dirty="0">
                <a:latin typeface="Montserrat" pitchFamily="2" charset="77"/>
              </a:rPr>
              <a:t>Comparison operator</a:t>
            </a:r>
          </a:p>
        </p:txBody>
      </p:sp>
    </p:spTree>
    <p:extLst>
      <p:ext uri="{BB962C8B-B14F-4D97-AF65-F5344CB8AC3E}">
        <p14:creationId xmlns:p14="http://schemas.microsoft.com/office/powerpoint/2010/main" val="448255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BEC4AF-7A3F-5242-B2EF-17780E8651A6}"/>
              </a:ext>
            </a:extLst>
          </p:cNvPr>
          <p:cNvSpPr>
            <a:spLocks noGrp="1"/>
          </p:cNvSpPr>
          <p:nvPr>
            <p:ph type="title"/>
          </p:nvPr>
        </p:nvSpPr>
        <p:spPr>
          <a:xfrm>
            <a:off x="1046746" y="586822"/>
            <a:ext cx="3560252" cy="1645920"/>
          </a:xfrm>
        </p:spPr>
        <p:txBody>
          <a:bodyPr>
            <a:normAutofit/>
          </a:bodyPr>
          <a:lstStyle/>
          <a:p>
            <a:r>
              <a:rPr lang="en-US" sz="3600" b="1" dirty="0">
                <a:solidFill>
                  <a:srgbClr val="74276C"/>
                </a:solidFill>
                <a:latin typeface="Montserrat ExtraBold" pitchFamily="2" charset="77"/>
              </a:rPr>
              <a:t>Combining Booleans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7B8673C-2191-664B-8B2C-4EA298C96468}"/>
              </a:ext>
            </a:extLst>
          </p:cNvPr>
          <p:cNvSpPr>
            <a:spLocks noGrp="1"/>
          </p:cNvSpPr>
          <p:nvPr>
            <p:ph idx="1"/>
          </p:nvPr>
        </p:nvSpPr>
        <p:spPr>
          <a:xfrm>
            <a:off x="5351164" y="586822"/>
            <a:ext cx="6002636" cy="1645920"/>
          </a:xfrm>
        </p:spPr>
        <p:txBody>
          <a:bodyPr anchor="ctr">
            <a:normAutofit/>
          </a:bodyPr>
          <a:lstStyle/>
          <a:p>
            <a:pPr marL="0" indent="0">
              <a:buNone/>
            </a:pPr>
            <a:r>
              <a:rPr lang="en-US" sz="2000" dirty="0">
                <a:latin typeface="Montserrat" pitchFamily="2" charset="77"/>
              </a:rPr>
              <a:t>If we want to determine whether a combination of conditions is true or false, we can use </a:t>
            </a:r>
            <a:r>
              <a:rPr lang="en-US" sz="2000" b="1" dirty="0">
                <a:latin typeface="Montserrat SemiBold" pitchFamily="2" charset="77"/>
              </a:rPr>
              <a:t>logical operators</a:t>
            </a:r>
            <a:r>
              <a:rPr lang="en-US" sz="2000" dirty="0">
                <a:latin typeface="Montserrat" pitchFamily="2" charset="77"/>
              </a:rPr>
              <a:t>, which also return Boolean values.</a:t>
            </a:r>
          </a:p>
        </p:txBody>
      </p:sp>
      <p:sp>
        <p:nvSpPr>
          <p:cNvPr id="7" name="TextBox 6">
            <a:extLst>
              <a:ext uri="{FF2B5EF4-FFF2-40B4-BE49-F238E27FC236}">
                <a16:creationId xmlns:a16="http://schemas.microsoft.com/office/drawing/2014/main" id="{19DE91F8-D39E-B243-BEA8-44BBD162CF41}"/>
              </a:ext>
            </a:extLst>
          </p:cNvPr>
          <p:cNvSpPr txBox="1"/>
          <p:nvPr/>
        </p:nvSpPr>
        <p:spPr>
          <a:xfrm>
            <a:off x="490408" y="2819566"/>
            <a:ext cx="11231455" cy="1323439"/>
          </a:xfrm>
          <a:prstGeom prst="rect">
            <a:avLst/>
          </a:prstGeom>
          <a:noFill/>
        </p:spPr>
        <p:txBody>
          <a:bodyPr wrap="square" rtlCol="0">
            <a:spAutoFit/>
          </a:bodyPr>
          <a:lstStyle/>
          <a:p>
            <a:r>
              <a:rPr lang="en-US" sz="2000" dirty="0">
                <a:latin typeface="Montserrat" pitchFamily="2" charset="77"/>
              </a:rPr>
              <a:t>There exist the following logical operators:</a:t>
            </a:r>
          </a:p>
          <a:p>
            <a:pPr marL="285750" indent="-285750">
              <a:buFont typeface="Arial" panose="020B0604020202020204" pitchFamily="34" charset="0"/>
              <a:buChar char="•"/>
            </a:pPr>
            <a:r>
              <a:rPr lang="en-US" sz="2000" dirty="0">
                <a:latin typeface="Montserrat" pitchFamily="2" charset="77"/>
              </a:rPr>
              <a:t>X </a:t>
            </a:r>
            <a:r>
              <a:rPr lang="en-US" sz="2000" b="1" dirty="0">
                <a:latin typeface="Montserrat" pitchFamily="2" charset="77"/>
              </a:rPr>
              <a:t>&amp;&amp;</a:t>
            </a:r>
            <a:r>
              <a:rPr lang="en-US" sz="2000" dirty="0">
                <a:latin typeface="Montserrat" pitchFamily="2" charset="77"/>
              </a:rPr>
              <a:t> Y: True if both X </a:t>
            </a:r>
            <a:r>
              <a:rPr lang="en-US" sz="2000" i="1" dirty="0">
                <a:latin typeface="Montserrat" pitchFamily="2" charset="77"/>
              </a:rPr>
              <a:t>and</a:t>
            </a:r>
            <a:r>
              <a:rPr lang="en-US" sz="2000" dirty="0">
                <a:latin typeface="Montserrat" pitchFamily="2" charset="77"/>
              </a:rPr>
              <a:t> Y are true, and false otherwise</a:t>
            </a:r>
          </a:p>
          <a:p>
            <a:pPr marL="285750" indent="-285750">
              <a:buFont typeface="Arial" panose="020B0604020202020204" pitchFamily="34" charset="0"/>
              <a:buChar char="•"/>
            </a:pPr>
            <a:r>
              <a:rPr lang="en-US" sz="2000" dirty="0">
                <a:latin typeface="Montserrat" pitchFamily="2" charset="77"/>
              </a:rPr>
              <a:t>X </a:t>
            </a:r>
            <a:r>
              <a:rPr lang="en-US" sz="2000" b="1" dirty="0">
                <a:latin typeface="Montserrat" pitchFamily="2" charset="77"/>
              </a:rPr>
              <a:t>||</a:t>
            </a:r>
            <a:r>
              <a:rPr lang="en-US" sz="2000" dirty="0">
                <a:latin typeface="Montserrat" pitchFamily="2" charset="77"/>
              </a:rPr>
              <a:t> Y: True if either X </a:t>
            </a:r>
            <a:r>
              <a:rPr lang="en-US" sz="2000" i="1" dirty="0">
                <a:latin typeface="Montserrat" pitchFamily="2" charset="77"/>
              </a:rPr>
              <a:t>or</a:t>
            </a:r>
            <a:r>
              <a:rPr lang="en-US" sz="2000" dirty="0">
                <a:latin typeface="Montserrat" pitchFamily="2" charset="77"/>
              </a:rPr>
              <a:t> Y are true, and false otherwise</a:t>
            </a:r>
          </a:p>
          <a:p>
            <a:pPr marL="285750" indent="-285750">
              <a:buFont typeface="Arial" panose="020B0604020202020204" pitchFamily="34" charset="0"/>
              <a:buChar char="•"/>
            </a:pPr>
            <a:r>
              <a:rPr lang="en-US" sz="2000" b="1" dirty="0">
                <a:latin typeface="Montserrat" pitchFamily="2" charset="77"/>
              </a:rPr>
              <a:t>!</a:t>
            </a:r>
            <a:r>
              <a:rPr lang="en-US" sz="2000" dirty="0">
                <a:latin typeface="Montserrat" pitchFamily="2" charset="77"/>
              </a:rPr>
              <a:t>X: </a:t>
            </a:r>
            <a:r>
              <a:rPr lang="en-US" sz="2000" i="1" dirty="0">
                <a:latin typeface="Montserrat" pitchFamily="2" charset="77"/>
              </a:rPr>
              <a:t>Invert</a:t>
            </a:r>
            <a:r>
              <a:rPr lang="en-US" sz="2000" dirty="0">
                <a:latin typeface="Montserrat" pitchFamily="2" charset="77"/>
              </a:rPr>
              <a:t> the value of X (true becomes false, false becomes true)</a:t>
            </a:r>
          </a:p>
        </p:txBody>
      </p:sp>
      <p:sp>
        <p:nvSpPr>
          <p:cNvPr id="12" name="Rectangle 11">
            <a:extLst>
              <a:ext uri="{FF2B5EF4-FFF2-40B4-BE49-F238E27FC236}">
                <a16:creationId xmlns:a16="http://schemas.microsoft.com/office/drawing/2014/main" id="{DD1FB6BE-44F0-DE4C-A322-6F290764A134}"/>
              </a:ext>
            </a:extLst>
          </p:cNvPr>
          <p:cNvSpPr/>
          <p:nvPr/>
        </p:nvSpPr>
        <p:spPr>
          <a:xfrm>
            <a:off x="490408" y="1052003"/>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2AEE5C-360E-4147-9E96-604A8D2A699A}"/>
              </a:ext>
            </a:extLst>
          </p:cNvPr>
          <p:cNvPicPr>
            <a:picLocks noChangeAspect="1"/>
          </p:cNvPicPr>
          <p:nvPr/>
        </p:nvPicPr>
        <p:blipFill>
          <a:blip r:embed="rId3"/>
          <a:stretch>
            <a:fillRect/>
          </a:stretch>
        </p:blipFill>
        <p:spPr>
          <a:xfrm>
            <a:off x="3031182" y="4830161"/>
            <a:ext cx="5321300" cy="1282700"/>
          </a:xfrm>
          <a:prstGeom prst="rect">
            <a:avLst/>
          </a:prstGeom>
        </p:spPr>
      </p:pic>
      <p:sp>
        <p:nvSpPr>
          <p:cNvPr id="10" name="TextBox 9">
            <a:extLst>
              <a:ext uri="{FF2B5EF4-FFF2-40B4-BE49-F238E27FC236}">
                <a16:creationId xmlns:a16="http://schemas.microsoft.com/office/drawing/2014/main" id="{A773AE76-2311-0D40-843A-0FCDB3B05232}"/>
              </a:ext>
            </a:extLst>
          </p:cNvPr>
          <p:cNvSpPr txBox="1"/>
          <p:nvPr/>
        </p:nvSpPr>
        <p:spPr>
          <a:xfrm>
            <a:off x="3775168" y="4460829"/>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sp>
        <p:nvSpPr>
          <p:cNvPr id="16" name="TextBox 15">
            <a:extLst>
              <a:ext uri="{FF2B5EF4-FFF2-40B4-BE49-F238E27FC236}">
                <a16:creationId xmlns:a16="http://schemas.microsoft.com/office/drawing/2014/main" id="{479F7B12-E79D-454B-B8E7-1D0782CB9396}"/>
              </a:ext>
            </a:extLst>
          </p:cNvPr>
          <p:cNvSpPr txBox="1"/>
          <p:nvPr/>
        </p:nvSpPr>
        <p:spPr>
          <a:xfrm>
            <a:off x="5277244" y="4443745"/>
            <a:ext cx="786581" cy="400110"/>
          </a:xfrm>
          <a:prstGeom prst="rect">
            <a:avLst/>
          </a:prstGeom>
          <a:noFill/>
        </p:spPr>
        <p:txBody>
          <a:bodyPr wrap="square" rtlCol="0">
            <a:spAutoFit/>
          </a:bodyPr>
          <a:lstStyle/>
          <a:p>
            <a:r>
              <a:rPr lang="en-US" sz="2000" dirty="0">
                <a:latin typeface="Montserrat" pitchFamily="2" charset="77"/>
              </a:rPr>
              <a:t>AND</a:t>
            </a:r>
          </a:p>
        </p:txBody>
      </p:sp>
      <p:sp>
        <p:nvSpPr>
          <p:cNvPr id="18" name="TextBox 17">
            <a:extLst>
              <a:ext uri="{FF2B5EF4-FFF2-40B4-BE49-F238E27FC236}">
                <a16:creationId xmlns:a16="http://schemas.microsoft.com/office/drawing/2014/main" id="{8DCC343C-A1C1-7047-BE9B-B71F0F265F2F}"/>
              </a:ext>
            </a:extLst>
          </p:cNvPr>
          <p:cNvSpPr txBox="1"/>
          <p:nvPr/>
        </p:nvSpPr>
        <p:spPr>
          <a:xfrm>
            <a:off x="6830579" y="4447381"/>
            <a:ext cx="786581" cy="400110"/>
          </a:xfrm>
          <a:prstGeom prst="rect">
            <a:avLst/>
          </a:prstGeom>
          <a:noFill/>
        </p:spPr>
        <p:txBody>
          <a:bodyPr wrap="square" rtlCol="0">
            <a:spAutoFit/>
          </a:bodyPr>
          <a:lstStyle/>
          <a:p>
            <a:r>
              <a:rPr lang="en-US" sz="2000" dirty="0">
                <a:latin typeface="Montserrat" pitchFamily="2" charset="77"/>
              </a:rPr>
              <a:t>true</a:t>
            </a:r>
          </a:p>
        </p:txBody>
      </p:sp>
      <p:sp>
        <p:nvSpPr>
          <p:cNvPr id="19" name="TextBox 18">
            <a:extLst>
              <a:ext uri="{FF2B5EF4-FFF2-40B4-BE49-F238E27FC236}">
                <a16:creationId xmlns:a16="http://schemas.microsoft.com/office/drawing/2014/main" id="{351BD308-37FB-5043-B419-38E32C9D9C97}"/>
              </a:ext>
            </a:extLst>
          </p:cNvPr>
          <p:cNvSpPr txBox="1"/>
          <p:nvPr/>
        </p:nvSpPr>
        <p:spPr>
          <a:xfrm>
            <a:off x="8741085" y="4447381"/>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cxnSp>
        <p:nvCxnSpPr>
          <p:cNvPr id="20" name="Straight Arrow Connector 19">
            <a:extLst>
              <a:ext uri="{FF2B5EF4-FFF2-40B4-BE49-F238E27FC236}">
                <a16:creationId xmlns:a16="http://schemas.microsoft.com/office/drawing/2014/main" id="{3BC75538-6031-A248-824A-2B07EBED1661}"/>
              </a:ext>
            </a:extLst>
          </p:cNvPr>
          <p:cNvCxnSpPr>
            <a:stCxn id="18" idx="3"/>
            <a:endCxn id="19" idx="1"/>
          </p:cNvCxnSpPr>
          <p:nvPr/>
        </p:nvCxnSpPr>
        <p:spPr>
          <a:xfrm>
            <a:off x="7617160" y="4647436"/>
            <a:ext cx="1123925" cy="0"/>
          </a:xfrm>
          <a:prstGeom prst="straightConnector1">
            <a:avLst/>
          </a:prstGeom>
          <a:ln w="127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2CC9210-788A-D346-A162-99FB59EB5C5D}"/>
              </a:ext>
            </a:extLst>
          </p:cNvPr>
          <p:cNvSpPr txBox="1"/>
          <p:nvPr/>
        </p:nvSpPr>
        <p:spPr>
          <a:xfrm>
            <a:off x="3775167" y="6148881"/>
            <a:ext cx="786581" cy="400110"/>
          </a:xfrm>
          <a:prstGeom prst="rect">
            <a:avLst/>
          </a:prstGeom>
          <a:noFill/>
        </p:spPr>
        <p:txBody>
          <a:bodyPr wrap="square" rtlCol="0">
            <a:spAutoFit/>
          </a:bodyPr>
          <a:lstStyle/>
          <a:p>
            <a:r>
              <a:rPr lang="en-US" sz="2000" dirty="0">
                <a:latin typeface="Montserrat" pitchFamily="2" charset="77"/>
              </a:rPr>
              <a:t>false</a:t>
            </a:r>
            <a:endParaRPr lang="en-US" dirty="0">
              <a:latin typeface="Montserrat" pitchFamily="2" charset="77"/>
            </a:endParaRPr>
          </a:p>
        </p:txBody>
      </p:sp>
      <p:sp>
        <p:nvSpPr>
          <p:cNvPr id="22" name="TextBox 21">
            <a:extLst>
              <a:ext uri="{FF2B5EF4-FFF2-40B4-BE49-F238E27FC236}">
                <a16:creationId xmlns:a16="http://schemas.microsoft.com/office/drawing/2014/main" id="{ECE79662-8E33-4F46-9118-BC6980F357C6}"/>
              </a:ext>
            </a:extLst>
          </p:cNvPr>
          <p:cNvSpPr txBox="1"/>
          <p:nvPr/>
        </p:nvSpPr>
        <p:spPr>
          <a:xfrm>
            <a:off x="5277243" y="6156107"/>
            <a:ext cx="786581" cy="400110"/>
          </a:xfrm>
          <a:prstGeom prst="rect">
            <a:avLst/>
          </a:prstGeom>
          <a:noFill/>
        </p:spPr>
        <p:txBody>
          <a:bodyPr wrap="square" rtlCol="0">
            <a:spAutoFit/>
          </a:bodyPr>
          <a:lstStyle/>
          <a:p>
            <a:r>
              <a:rPr lang="en-US" sz="2000" dirty="0">
                <a:latin typeface="Montserrat" pitchFamily="2" charset="77"/>
              </a:rPr>
              <a:t>OR</a:t>
            </a:r>
            <a:endParaRPr lang="en-US" dirty="0">
              <a:latin typeface="Montserrat" pitchFamily="2" charset="77"/>
            </a:endParaRPr>
          </a:p>
        </p:txBody>
      </p:sp>
      <p:sp>
        <p:nvSpPr>
          <p:cNvPr id="23" name="TextBox 22">
            <a:extLst>
              <a:ext uri="{FF2B5EF4-FFF2-40B4-BE49-F238E27FC236}">
                <a16:creationId xmlns:a16="http://schemas.microsoft.com/office/drawing/2014/main" id="{3836DBC2-FEF5-BF49-9CB3-CDF9322ECC0D}"/>
              </a:ext>
            </a:extLst>
          </p:cNvPr>
          <p:cNvSpPr txBox="1"/>
          <p:nvPr/>
        </p:nvSpPr>
        <p:spPr>
          <a:xfrm>
            <a:off x="6749072" y="6156107"/>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sp>
        <p:nvSpPr>
          <p:cNvPr id="24" name="TextBox 23">
            <a:extLst>
              <a:ext uri="{FF2B5EF4-FFF2-40B4-BE49-F238E27FC236}">
                <a16:creationId xmlns:a16="http://schemas.microsoft.com/office/drawing/2014/main" id="{B76D1C8D-3D6A-904D-9CB0-5D5A0B30E6F6}"/>
              </a:ext>
            </a:extLst>
          </p:cNvPr>
          <p:cNvSpPr txBox="1"/>
          <p:nvPr/>
        </p:nvSpPr>
        <p:spPr>
          <a:xfrm>
            <a:off x="8741085" y="6156107"/>
            <a:ext cx="786581" cy="400110"/>
          </a:xfrm>
          <a:prstGeom prst="rect">
            <a:avLst/>
          </a:prstGeom>
          <a:noFill/>
        </p:spPr>
        <p:txBody>
          <a:bodyPr wrap="square" rtlCol="0">
            <a:spAutoFit/>
          </a:bodyPr>
          <a:lstStyle/>
          <a:p>
            <a:r>
              <a:rPr lang="en-US" sz="2000" dirty="0">
                <a:latin typeface="Montserrat" pitchFamily="2" charset="77"/>
              </a:rPr>
              <a:t>true</a:t>
            </a:r>
            <a:endParaRPr lang="en-US" dirty="0">
              <a:latin typeface="Montserrat" pitchFamily="2" charset="77"/>
            </a:endParaRPr>
          </a:p>
        </p:txBody>
      </p:sp>
      <p:cxnSp>
        <p:nvCxnSpPr>
          <p:cNvPr id="25" name="Straight Arrow Connector 24">
            <a:extLst>
              <a:ext uri="{FF2B5EF4-FFF2-40B4-BE49-F238E27FC236}">
                <a16:creationId xmlns:a16="http://schemas.microsoft.com/office/drawing/2014/main" id="{65854AE7-0445-4347-8842-8716BFE25C6B}"/>
              </a:ext>
            </a:extLst>
          </p:cNvPr>
          <p:cNvCxnSpPr>
            <a:cxnSpLocks/>
            <a:stCxn id="23" idx="3"/>
            <a:endCxn id="24" idx="1"/>
          </p:cNvCxnSpPr>
          <p:nvPr/>
        </p:nvCxnSpPr>
        <p:spPr>
          <a:xfrm>
            <a:off x="7535653" y="6356162"/>
            <a:ext cx="1205432" cy="0"/>
          </a:xfrm>
          <a:prstGeom prst="straightConnector1">
            <a:avLst/>
          </a:prstGeom>
          <a:ln w="127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890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7A16-7AE0-8040-9962-3832FC3F9819}"/>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Conditionals</a:t>
            </a:r>
          </a:p>
        </p:txBody>
      </p:sp>
      <p:sp>
        <p:nvSpPr>
          <p:cNvPr id="3" name="Content Placeholder 2">
            <a:extLst>
              <a:ext uri="{FF2B5EF4-FFF2-40B4-BE49-F238E27FC236}">
                <a16:creationId xmlns:a16="http://schemas.microsoft.com/office/drawing/2014/main" id="{2A37055C-6F65-6840-81F7-5D3042A53E49}"/>
              </a:ext>
            </a:extLst>
          </p:cNvPr>
          <p:cNvSpPr>
            <a:spLocks noGrp="1"/>
          </p:cNvSpPr>
          <p:nvPr>
            <p:ph idx="1"/>
          </p:nvPr>
        </p:nvSpPr>
        <p:spPr>
          <a:xfrm>
            <a:off x="838200" y="1491378"/>
            <a:ext cx="10515600" cy="1325563"/>
          </a:xfrm>
        </p:spPr>
        <p:txBody>
          <a:bodyPr/>
          <a:lstStyle/>
          <a:p>
            <a:pPr marL="0" indent="0">
              <a:buNone/>
            </a:pPr>
            <a:r>
              <a:rPr lang="en-US" dirty="0">
                <a:latin typeface="Montserrat" pitchFamily="2" charset="77"/>
              </a:rPr>
              <a:t>If we want to make decisions based on some conditions, we use </a:t>
            </a:r>
            <a:r>
              <a:rPr lang="en-US" b="1" dirty="0">
                <a:latin typeface="Montserrat SemiBold" pitchFamily="2" charset="77"/>
              </a:rPr>
              <a:t>conditional statements</a:t>
            </a:r>
            <a:r>
              <a:rPr lang="en-US" dirty="0">
                <a:latin typeface="Montserrat" pitchFamily="2" charset="77"/>
              </a:rPr>
              <a:t>. For example, you can only enter a bar if you’re 18 or above</a:t>
            </a:r>
          </a:p>
        </p:txBody>
      </p:sp>
      <p:sp>
        <p:nvSpPr>
          <p:cNvPr id="4" name="Snip Diagonal Corner of Rectangle 3">
            <a:extLst>
              <a:ext uri="{FF2B5EF4-FFF2-40B4-BE49-F238E27FC236}">
                <a16:creationId xmlns:a16="http://schemas.microsoft.com/office/drawing/2014/main" id="{822D65BB-8673-3A49-8CCA-208110538AB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85EE61-7609-3441-B4FB-EB61F13D8676}"/>
              </a:ext>
            </a:extLst>
          </p:cNvPr>
          <p:cNvPicPr>
            <a:picLocks noChangeAspect="1"/>
          </p:cNvPicPr>
          <p:nvPr/>
        </p:nvPicPr>
        <p:blipFill>
          <a:blip r:embed="rId3"/>
          <a:stretch>
            <a:fillRect/>
          </a:stretch>
        </p:blipFill>
        <p:spPr>
          <a:xfrm>
            <a:off x="1257300" y="3397038"/>
            <a:ext cx="9677400" cy="2921000"/>
          </a:xfrm>
          <a:prstGeom prst="rect">
            <a:avLst/>
          </a:prstGeom>
        </p:spPr>
      </p:pic>
      <p:cxnSp>
        <p:nvCxnSpPr>
          <p:cNvPr id="7" name="Curved Connector 6">
            <a:extLst>
              <a:ext uri="{FF2B5EF4-FFF2-40B4-BE49-F238E27FC236}">
                <a16:creationId xmlns:a16="http://schemas.microsoft.com/office/drawing/2014/main" id="{9A7C8E5F-51CB-DB42-B2FF-FB2BA82300D8}"/>
              </a:ext>
            </a:extLst>
          </p:cNvPr>
          <p:cNvCxnSpPr/>
          <p:nvPr/>
        </p:nvCxnSpPr>
        <p:spPr>
          <a:xfrm rot="10800000" flipV="1">
            <a:off x="3466681" y="3213674"/>
            <a:ext cx="1014884" cy="344156"/>
          </a:xfrm>
          <a:prstGeom prst="curvedConnector3">
            <a:avLst>
              <a:gd name="adj1" fmla="val 98515"/>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60C722-4E5E-6546-A463-C4790D2D0A41}"/>
              </a:ext>
            </a:extLst>
          </p:cNvPr>
          <p:cNvSpPr txBox="1"/>
          <p:nvPr/>
        </p:nvSpPr>
        <p:spPr>
          <a:xfrm>
            <a:off x="4481565" y="3029008"/>
            <a:ext cx="3098245" cy="369332"/>
          </a:xfrm>
          <a:prstGeom prst="rect">
            <a:avLst/>
          </a:prstGeom>
          <a:noFill/>
        </p:spPr>
        <p:txBody>
          <a:bodyPr wrap="square" rtlCol="0">
            <a:spAutoFit/>
          </a:bodyPr>
          <a:lstStyle/>
          <a:p>
            <a:r>
              <a:rPr lang="en-US" spc="-150" dirty="0">
                <a:latin typeface="Montserrat" pitchFamily="2" charset="77"/>
              </a:rPr>
              <a:t>Condition you want to check</a:t>
            </a:r>
          </a:p>
        </p:txBody>
      </p:sp>
      <p:cxnSp>
        <p:nvCxnSpPr>
          <p:cNvPr id="11" name="Curved Connector 10">
            <a:extLst>
              <a:ext uri="{FF2B5EF4-FFF2-40B4-BE49-F238E27FC236}">
                <a16:creationId xmlns:a16="http://schemas.microsoft.com/office/drawing/2014/main" id="{8E9EB06B-96B8-474C-874E-FAB30281B4B2}"/>
              </a:ext>
            </a:extLst>
          </p:cNvPr>
          <p:cNvCxnSpPr/>
          <p:nvPr/>
        </p:nvCxnSpPr>
        <p:spPr>
          <a:xfrm rot="5400000">
            <a:off x="8548351" y="3041853"/>
            <a:ext cx="1291783" cy="1266092"/>
          </a:xfrm>
          <a:prstGeom prst="curvedConnector3">
            <a:avLst>
              <a:gd name="adj1" fmla="val 9978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D06A36-A288-8D40-BF65-FCAB31C89146}"/>
              </a:ext>
            </a:extLst>
          </p:cNvPr>
          <p:cNvSpPr txBox="1"/>
          <p:nvPr/>
        </p:nvSpPr>
        <p:spPr>
          <a:xfrm>
            <a:off x="8278166" y="2689305"/>
            <a:ext cx="3098245" cy="369332"/>
          </a:xfrm>
          <a:prstGeom prst="rect">
            <a:avLst/>
          </a:prstGeom>
          <a:noFill/>
        </p:spPr>
        <p:txBody>
          <a:bodyPr wrap="square" rtlCol="0">
            <a:spAutoFit/>
          </a:bodyPr>
          <a:lstStyle/>
          <a:p>
            <a:r>
              <a:rPr lang="en-US" spc="-150" dirty="0">
                <a:latin typeface="Montserrat" pitchFamily="2" charset="77"/>
              </a:rPr>
              <a:t>What to do if condition is </a:t>
            </a:r>
            <a:r>
              <a:rPr lang="en-US" b="1" spc="-150" dirty="0">
                <a:latin typeface="Montserrat" pitchFamily="2" charset="77"/>
              </a:rPr>
              <a:t>true</a:t>
            </a:r>
          </a:p>
        </p:txBody>
      </p:sp>
      <p:cxnSp>
        <p:nvCxnSpPr>
          <p:cNvPr id="21" name="Curved Connector 20">
            <a:extLst>
              <a:ext uri="{FF2B5EF4-FFF2-40B4-BE49-F238E27FC236}">
                <a16:creationId xmlns:a16="http://schemas.microsoft.com/office/drawing/2014/main" id="{9727C98C-62B5-624F-85D0-88C1723CF55B}"/>
              </a:ext>
            </a:extLst>
          </p:cNvPr>
          <p:cNvCxnSpPr>
            <a:cxnSpLocks/>
            <a:stCxn id="24" idx="1"/>
          </p:cNvCxnSpPr>
          <p:nvPr/>
        </p:nvCxnSpPr>
        <p:spPr>
          <a:xfrm rot="10800000">
            <a:off x="5365822" y="5664041"/>
            <a:ext cx="750276" cy="815336"/>
          </a:xfrm>
          <a:prstGeom prst="curvedConnector2">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5F9051-5D74-ED4F-8334-FC710AE6A3D9}"/>
              </a:ext>
            </a:extLst>
          </p:cNvPr>
          <p:cNvSpPr txBox="1"/>
          <p:nvPr/>
        </p:nvSpPr>
        <p:spPr>
          <a:xfrm>
            <a:off x="6116098" y="6294711"/>
            <a:ext cx="3731288" cy="369332"/>
          </a:xfrm>
          <a:prstGeom prst="rect">
            <a:avLst/>
          </a:prstGeom>
          <a:noFill/>
        </p:spPr>
        <p:txBody>
          <a:bodyPr wrap="square" rtlCol="0">
            <a:spAutoFit/>
          </a:bodyPr>
          <a:lstStyle/>
          <a:p>
            <a:r>
              <a:rPr lang="en-US" spc="-150" dirty="0">
                <a:latin typeface="Montserrat" pitchFamily="2" charset="77"/>
              </a:rPr>
              <a:t>What to do if condition is </a:t>
            </a:r>
            <a:r>
              <a:rPr lang="en-US" b="1" spc="-150" dirty="0">
                <a:latin typeface="Montserrat" pitchFamily="2" charset="77"/>
              </a:rPr>
              <a:t>false</a:t>
            </a:r>
          </a:p>
        </p:txBody>
      </p:sp>
    </p:spTree>
    <p:extLst>
      <p:ext uri="{BB962C8B-B14F-4D97-AF65-F5344CB8AC3E}">
        <p14:creationId xmlns:p14="http://schemas.microsoft.com/office/powerpoint/2010/main" val="405879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74276C"/>
            </a:gs>
            <a:gs pos="23000">
              <a:srgbClr val="913067"/>
            </a:gs>
            <a:gs pos="35000">
              <a:srgbClr val="913067"/>
            </a:gs>
            <a:gs pos="100000">
              <a:srgbClr val="F05057"/>
            </a:gs>
          </a:gsLst>
          <a:lin ang="21594000" scaled="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17009" y="691009"/>
            <a:ext cx="10993120" cy="1077218"/>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if the following code was run?</a:t>
            </a:r>
          </a:p>
        </p:txBody>
      </p:sp>
      <p:pic>
        <p:nvPicPr>
          <p:cNvPr id="10" name="Picture 9" descr="A picture containing drawing&#10;&#10;Description automatically generated">
            <a:extLst>
              <a:ext uri="{FF2B5EF4-FFF2-40B4-BE49-F238E27FC236}">
                <a16:creationId xmlns:a16="http://schemas.microsoft.com/office/drawing/2014/main" id="{152EC21A-81C0-2849-BF5F-1F3BEA049E42}"/>
              </a:ext>
            </a:extLst>
          </p:cNvPr>
          <p:cNvPicPr>
            <a:picLocks noChangeAspect="1"/>
          </p:cNvPicPr>
          <p:nvPr/>
        </p:nvPicPr>
        <p:blipFill>
          <a:blip r:embed="rId2"/>
          <a:stretch>
            <a:fillRect/>
          </a:stretch>
        </p:blipFill>
        <p:spPr>
          <a:xfrm>
            <a:off x="10952351" y="152400"/>
            <a:ext cx="1077218" cy="1077218"/>
          </a:xfrm>
          <a:prstGeom prst="rect">
            <a:avLst/>
          </a:prstGeom>
        </p:spPr>
      </p:pic>
      <p:pic>
        <p:nvPicPr>
          <p:cNvPr id="2" name="Picture 1">
            <a:extLst>
              <a:ext uri="{FF2B5EF4-FFF2-40B4-BE49-F238E27FC236}">
                <a16:creationId xmlns:a16="http://schemas.microsoft.com/office/drawing/2014/main" id="{CBE63D62-8FFE-2E4A-99B8-57FA2D5E8AD8}"/>
              </a:ext>
            </a:extLst>
          </p:cNvPr>
          <p:cNvPicPr>
            <a:picLocks noChangeAspect="1"/>
          </p:cNvPicPr>
          <p:nvPr/>
        </p:nvPicPr>
        <p:blipFill>
          <a:blip r:embed="rId3"/>
          <a:stretch>
            <a:fillRect/>
          </a:stretch>
        </p:blipFill>
        <p:spPr>
          <a:xfrm>
            <a:off x="2385926" y="2342761"/>
            <a:ext cx="7420148" cy="3824230"/>
          </a:xfrm>
          <a:prstGeom prst="rect">
            <a:avLst/>
          </a:prstGeom>
        </p:spPr>
      </p:pic>
    </p:spTree>
    <p:extLst>
      <p:ext uri="{BB962C8B-B14F-4D97-AF65-F5344CB8AC3E}">
        <p14:creationId xmlns:p14="http://schemas.microsoft.com/office/powerpoint/2010/main" val="3071780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3108543"/>
          </a:xfrm>
          <a:prstGeom prst="rect">
            <a:avLst/>
          </a:prstGeom>
          <a:noFill/>
        </p:spPr>
        <p:txBody>
          <a:bodyPr wrap="square" rtlCol="0">
            <a:spAutoFit/>
          </a:bodyPr>
          <a:lstStyle/>
          <a:p>
            <a:r>
              <a:rPr lang="en-US" sz="2800" b="1" dirty="0">
                <a:solidFill>
                  <a:schemeClr val="bg1"/>
                </a:solidFill>
                <a:latin typeface="Montserrat SemiBold" pitchFamily="2" charset="77"/>
              </a:rPr>
              <a:t>Create an array of any 3 numbers and write a program that </a:t>
            </a:r>
            <a:r>
              <a:rPr lang="en-US" sz="2800" b="1" dirty="0" err="1">
                <a:solidFill>
                  <a:schemeClr val="bg1"/>
                </a:solidFill>
                <a:latin typeface="Montserrat SemiBold" pitchFamily="2" charset="77"/>
              </a:rPr>
              <a:t>console.logs</a:t>
            </a:r>
            <a:r>
              <a:rPr lang="en-US" sz="2800" b="1" dirty="0">
                <a:solidFill>
                  <a:schemeClr val="bg1"/>
                </a:solidFill>
                <a:latin typeface="Montserrat SemiBold" pitchFamily="2" charset="77"/>
              </a:rPr>
              <a:t> the largest of the numbers</a:t>
            </a:r>
          </a:p>
          <a:p>
            <a:endParaRPr lang="en-US" sz="2800" b="1" dirty="0">
              <a:solidFill>
                <a:schemeClr val="bg1"/>
              </a:solidFill>
              <a:latin typeface="Montserrat SemiBold" pitchFamily="2" charset="77"/>
            </a:endParaRPr>
          </a:p>
          <a:p>
            <a:r>
              <a:rPr lang="en-US" sz="2800" b="1" dirty="0">
                <a:solidFill>
                  <a:schemeClr val="bg1"/>
                </a:solidFill>
                <a:latin typeface="Montserrat SemiBold" pitchFamily="2" charset="77"/>
              </a:rPr>
              <a:t>Try changing the order of the numbers</a:t>
            </a:r>
          </a:p>
          <a:p>
            <a:endParaRPr lang="en-US" sz="2800" b="1" dirty="0">
              <a:solidFill>
                <a:schemeClr val="bg1"/>
              </a:solidFill>
              <a:latin typeface="Montserrat SemiBold" pitchFamily="2" charset="77"/>
            </a:endParaRPr>
          </a:p>
          <a:p>
            <a:r>
              <a:rPr lang="en-US" sz="2800" b="1" dirty="0">
                <a:solidFill>
                  <a:schemeClr val="bg1"/>
                </a:solidFill>
                <a:latin typeface="Montserrat SemiBold" pitchFamily="2" charset="77"/>
              </a:rPr>
              <a:t>What if two of the numbers were the same? Does your code still work?</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4046233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B7EF6-F6EE-DC4A-87E5-F36C39F2A75B}"/>
              </a:ext>
            </a:extLst>
          </p:cNvPr>
          <p:cNvSpPr>
            <a:spLocks noGrp="1"/>
          </p:cNvSpPr>
          <p:nvPr>
            <p:ph type="title"/>
          </p:nvPr>
        </p:nvSpPr>
        <p:spPr>
          <a:xfrm>
            <a:off x="841247" y="978619"/>
            <a:ext cx="3410712" cy="1106424"/>
          </a:xfrm>
        </p:spPr>
        <p:txBody>
          <a:bodyPr>
            <a:normAutofit/>
          </a:bodyPr>
          <a:lstStyle/>
          <a:p>
            <a:r>
              <a:rPr lang="en-US" sz="4000" b="1" dirty="0">
                <a:solidFill>
                  <a:srgbClr val="74276C"/>
                </a:solidFill>
                <a:latin typeface="Montserrat ExtraBold" pitchFamily="2" charset="77"/>
              </a:rPr>
              <a:t>While loops</a:t>
            </a:r>
          </a:p>
        </p:txBody>
      </p:sp>
      <p:sp>
        <p:nvSpPr>
          <p:cNvPr id="37" name="Rectangle 2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FD22BB-EACB-E94B-BE48-54410D10D78A}"/>
              </a:ext>
            </a:extLst>
          </p:cNvPr>
          <p:cNvSpPr>
            <a:spLocks noGrp="1"/>
          </p:cNvSpPr>
          <p:nvPr>
            <p:ph idx="1"/>
          </p:nvPr>
        </p:nvSpPr>
        <p:spPr>
          <a:xfrm>
            <a:off x="841248" y="2252870"/>
            <a:ext cx="3412219" cy="3560251"/>
          </a:xfrm>
        </p:spPr>
        <p:txBody>
          <a:bodyPr>
            <a:normAutofit/>
          </a:bodyPr>
          <a:lstStyle/>
          <a:p>
            <a:pPr marL="0" indent="0">
              <a:buNone/>
            </a:pPr>
            <a:r>
              <a:rPr lang="en-US" sz="2000" dirty="0">
                <a:latin typeface="Montserrat" pitchFamily="2" charset="77"/>
              </a:rPr>
              <a:t>If you want to execute some code </a:t>
            </a:r>
            <a:r>
              <a:rPr lang="en-US" sz="2000" b="1" dirty="0">
                <a:latin typeface="Montserrat" pitchFamily="2" charset="77"/>
              </a:rPr>
              <a:t>while</a:t>
            </a:r>
            <a:r>
              <a:rPr lang="en-US" sz="2000" dirty="0">
                <a:latin typeface="Montserrat" pitchFamily="2" charset="77"/>
              </a:rPr>
              <a:t> a certain condition is true, we can use </a:t>
            </a:r>
            <a:r>
              <a:rPr lang="en-US" sz="2000" b="1" dirty="0">
                <a:latin typeface="Montserrat" pitchFamily="2" charset="77"/>
              </a:rPr>
              <a:t>while loops</a:t>
            </a:r>
            <a:r>
              <a:rPr lang="en-US" sz="2000" dirty="0">
                <a:latin typeface="Montserrat" pitchFamily="2" charset="77"/>
              </a:rPr>
              <a:t>. Your program will run the code inside the while loop as long as the condition is </a:t>
            </a:r>
            <a:r>
              <a:rPr lang="en-US" sz="2000" b="1" dirty="0">
                <a:latin typeface="Montserrat" pitchFamily="2" charset="77"/>
              </a:rPr>
              <a:t>true</a:t>
            </a:r>
            <a:r>
              <a:rPr lang="en-US" sz="2000" dirty="0">
                <a:latin typeface="Montserrat" pitchFamily="2" charset="77"/>
              </a:rPr>
              <a:t>.</a:t>
            </a:r>
          </a:p>
          <a:p>
            <a:pPr marL="0" indent="0">
              <a:buNone/>
            </a:pPr>
            <a:endParaRPr lang="en-US" sz="2000" b="1" dirty="0">
              <a:latin typeface="Montserrat" pitchFamily="2" charset="77"/>
            </a:endParaRPr>
          </a:p>
          <a:p>
            <a:pPr marL="0" indent="0">
              <a:buNone/>
            </a:pPr>
            <a:r>
              <a:rPr lang="en-US" sz="2000" dirty="0">
                <a:latin typeface="Montserrat" pitchFamily="2" charset="77"/>
              </a:rPr>
              <a:t>What happens if the condition is always true?</a:t>
            </a:r>
          </a:p>
        </p:txBody>
      </p:sp>
      <p:pic>
        <p:nvPicPr>
          <p:cNvPr id="9" name="Picture 8">
            <a:extLst>
              <a:ext uri="{FF2B5EF4-FFF2-40B4-BE49-F238E27FC236}">
                <a16:creationId xmlns:a16="http://schemas.microsoft.com/office/drawing/2014/main" id="{FB266826-4F85-6B44-8D2D-6B17AD584A1F}"/>
              </a:ext>
            </a:extLst>
          </p:cNvPr>
          <p:cNvPicPr>
            <a:picLocks noChangeAspect="1"/>
          </p:cNvPicPr>
          <p:nvPr/>
        </p:nvPicPr>
        <p:blipFill>
          <a:blip r:embed="rId2"/>
          <a:stretch>
            <a:fillRect/>
          </a:stretch>
        </p:blipFill>
        <p:spPr>
          <a:xfrm>
            <a:off x="5098533" y="1472995"/>
            <a:ext cx="6791825" cy="3912009"/>
          </a:xfrm>
          <a:prstGeom prst="rect">
            <a:avLst/>
          </a:prstGeom>
        </p:spPr>
      </p:pic>
      <p:sp>
        <p:nvSpPr>
          <p:cNvPr id="24" name="Rectangle 23">
            <a:extLst>
              <a:ext uri="{FF2B5EF4-FFF2-40B4-BE49-F238E27FC236}">
                <a16:creationId xmlns:a16="http://schemas.microsoft.com/office/drawing/2014/main" id="{17551D7C-B945-4E42-A7F8-10D62E7EA416}"/>
              </a:ext>
            </a:extLst>
          </p:cNvPr>
          <p:cNvSpPr/>
          <p:nvPr/>
        </p:nvSpPr>
        <p:spPr>
          <a:xfrm>
            <a:off x="340240" y="1171300"/>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77871998-D6BB-8C48-BD4B-53EC4B89E78F}"/>
              </a:ext>
            </a:extLst>
          </p:cNvPr>
          <p:cNvCxnSpPr>
            <a:cxnSpLocks/>
          </p:cNvCxnSpPr>
          <p:nvPr/>
        </p:nvCxnSpPr>
        <p:spPr>
          <a:xfrm rot="5400000">
            <a:off x="7519013" y="1309131"/>
            <a:ext cx="1360885" cy="1085222"/>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4197277-6BC1-3B41-9889-9188A9CB928D}"/>
              </a:ext>
            </a:extLst>
          </p:cNvPr>
          <p:cNvSpPr txBox="1"/>
          <p:nvPr/>
        </p:nvSpPr>
        <p:spPr>
          <a:xfrm>
            <a:off x="6953460" y="801967"/>
            <a:ext cx="3577213" cy="369332"/>
          </a:xfrm>
          <a:prstGeom prst="rect">
            <a:avLst/>
          </a:prstGeom>
          <a:noFill/>
        </p:spPr>
        <p:txBody>
          <a:bodyPr wrap="square" rtlCol="0">
            <a:spAutoFit/>
          </a:bodyPr>
          <a:lstStyle/>
          <a:p>
            <a:r>
              <a:rPr lang="en-US" dirty="0">
                <a:latin typeface="Montserrat" pitchFamily="2" charset="77"/>
              </a:rPr>
              <a:t>Condition you want to check</a:t>
            </a:r>
          </a:p>
        </p:txBody>
      </p:sp>
      <p:cxnSp>
        <p:nvCxnSpPr>
          <p:cNvPr id="30" name="Curved Connector 29">
            <a:extLst>
              <a:ext uri="{FF2B5EF4-FFF2-40B4-BE49-F238E27FC236}">
                <a16:creationId xmlns:a16="http://schemas.microsoft.com/office/drawing/2014/main" id="{A956D817-38C1-C04C-B69F-8EA83586B82B}"/>
              </a:ext>
            </a:extLst>
          </p:cNvPr>
          <p:cNvCxnSpPr/>
          <p:nvPr/>
        </p:nvCxnSpPr>
        <p:spPr>
          <a:xfrm rot="16200000" flipV="1">
            <a:off x="7591530" y="5411037"/>
            <a:ext cx="783772" cy="432079"/>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252C58-3FDF-C741-9BFF-6731D69D2ED8}"/>
              </a:ext>
            </a:extLst>
          </p:cNvPr>
          <p:cNvSpPr txBox="1"/>
          <p:nvPr/>
        </p:nvSpPr>
        <p:spPr>
          <a:xfrm>
            <a:off x="6320413" y="6018963"/>
            <a:ext cx="3758084" cy="646331"/>
          </a:xfrm>
          <a:prstGeom prst="rect">
            <a:avLst/>
          </a:prstGeom>
          <a:noFill/>
        </p:spPr>
        <p:txBody>
          <a:bodyPr wrap="square" rtlCol="0">
            <a:spAutoFit/>
          </a:bodyPr>
          <a:lstStyle/>
          <a:p>
            <a:r>
              <a:rPr lang="en-US" dirty="0">
                <a:latin typeface="Montserrat" pitchFamily="2" charset="77"/>
              </a:rPr>
              <a:t>This code only runs if condition becomes false (i.e. age &gt; 18)</a:t>
            </a:r>
          </a:p>
        </p:txBody>
      </p:sp>
    </p:spTree>
    <p:extLst>
      <p:ext uri="{BB962C8B-B14F-4D97-AF65-F5344CB8AC3E}">
        <p14:creationId xmlns:p14="http://schemas.microsoft.com/office/powerpoint/2010/main" val="321081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6FFB1544-B7C3-B840-84DA-9F54B9D24A84}"/>
              </a:ext>
            </a:extLst>
          </p:cNvPr>
          <p:cNvPicPr>
            <a:picLocks noChangeAspect="1"/>
          </p:cNvPicPr>
          <p:nvPr/>
        </p:nvPicPr>
        <p:blipFill>
          <a:blip r:embed="rId2"/>
          <a:stretch>
            <a:fillRect/>
          </a:stretch>
        </p:blipFill>
        <p:spPr>
          <a:xfrm>
            <a:off x="10952351" y="152400"/>
            <a:ext cx="1077218" cy="1077218"/>
          </a:xfrm>
          <a:prstGeom prst="rect">
            <a:avLst/>
          </a:prstGeom>
        </p:spPr>
      </p:pic>
      <p:sp>
        <p:nvSpPr>
          <p:cNvPr id="6" name="TextBox 5">
            <a:extLst>
              <a:ext uri="{FF2B5EF4-FFF2-40B4-BE49-F238E27FC236}">
                <a16:creationId xmlns:a16="http://schemas.microsoft.com/office/drawing/2014/main" id="{79723E27-4A6C-A948-A268-61494AC155D0}"/>
              </a:ext>
            </a:extLst>
          </p:cNvPr>
          <p:cNvSpPr txBox="1"/>
          <p:nvPr/>
        </p:nvSpPr>
        <p:spPr>
          <a:xfrm>
            <a:off x="162431" y="570428"/>
            <a:ext cx="10993120" cy="584775"/>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of the following code?</a:t>
            </a:r>
          </a:p>
        </p:txBody>
      </p:sp>
      <p:pic>
        <p:nvPicPr>
          <p:cNvPr id="2" name="Picture 1">
            <a:extLst>
              <a:ext uri="{FF2B5EF4-FFF2-40B4-BE49-F238E27FC236}">
                <a16:creationId xmlns:a16="http://schemas.microsoft.com/office/drawing/2014/main" id="{45367FC3-0727-6141-AFA5-77DDE9218368}"/>
              </a:ext>
            </a:extLst>
          </p:cNvPr>
          <p:cNvPicPr>
            <a:picLocks noChangeAspect="1"/>
          </p:cNvPicPr>
          <p:nvPr/>
        </p:nvPicPr>
        <p:blipFill>
          <a:blip r:embed="rId3"/>
          <a:stretch>
            <a:fillRect/>
          </a:stretch>
        </p:blipFill>
        <p:spPr>
          <a:xfrm>
            <a:off x="687964" y="2391890"/>
            <a:ext cx="6997700" cy="3454400"/>
          </a:xfrm>
          <a:prstGeom prst="rect">
            <a:avLst/>
          </a:prstGeom>
        </p:spPr>
      </p:pic>
      <p:sp>
        <p:nvSpPr>
          <p:cNvPr id="7" name="TextBox 6">
            <a:extLst>
              <a:ext uri="{FF2B5EF4-FFF2-40B4-BE49-F238E27FC236}">
                <a16:creationId xmlns:a16="http://schemas.microsoft.com/office/drawing/2014/main" id="{C68B8BB6-4AD3-F34A-BEF6-414B9805FCF0}"/>
              </a:ext>
            </a:extLst>
          </p:cNvPr>
          <p:cNvSpPr txBox="1"/>
          <p:nvPr/>
        </p:nvSpPr>
        <p:spPr>
          <a:xfrm>
            <a:off x="8651278" y="2132588"/>
            <a:ext cx="2301073" cy="4154984"/>
          </a:xfrm>
          <a:prstGeom prst="rect">
            <a:avLst/>
          </a:prstGeom>
          <a:noFill/>
        </p:spPr>
        <p:txBody>
          <a:bodyPr wrap="square" rtlCol="0">
            <a:spAutoFit/>
          </a:bodyPr>
          <a:lstStyle/>
          <a:p>
            <a:pPr marL="342900" indent="-342900">
              <a:buAutoNum type="alphaUcParenR"/>
            </a:pPr>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endParaRPr lang="en-US" sz="2400" dirty="0">
              <a:solidFill>
                <a:schemeClr val="bg1"/>
              </a:solidFill>
              <a:latin typeface="Montserrat Medium" pitchFamily="2" charset="77"/>
            </a:endParaRPr>
          </a:p>
          <a:p>
            <a:pPr marL="342900" indent="-342900">
              <a:buAutoNum type="alphaUcParenR" startAt="2"/>
            </a:pPr>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endParaRPr lang="en-US" sz="2400" dirty="0">
              <a:solidFill>
                <a:schemeClr val="bg1"/>
              </a:solidFill>
              <a:latin typeface="Montserrat Medium" pitchFamily="2" charset="77"/>
            </a:endParaRPr>
          </a:p>
          <a:p>
            <a:r>
              <a:rPr lang="en-US" sz="2400" dirty="0">
                <a:solidFill>
                  <a:schemeClr val="bg1"/>
                </a:solidFill>
                <a:latin typeface="Montserrat Medium" pitchFamily="2" charset="77"/>
              </a:rPr>
              <a:t>C)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a:p>
            <a:r>
              <a:rPr lang="en-US" sz="2400" dirty="0">
                <a:solidFill>
                  <a:schemeClr val="bg1"/>
                </a:solidFill>
                <a:latin typeface="Montserrat Medium" pitchFamily="2" charset="77"/>
              </a:rPr>
              <a:t>       Hello!</a:t>
            </a:r>
          </a:p>
        </p:txBody>
      </p:sp>
    </p:spTree>
    <p:extLst>
      <p:ext uri="{BB962C8B-B14F-4D97-AF65-F5344CB8AC3E}">
        <p14:creationId xmlns:p14="http://schemas.microsoft.com/office/powerpoint/2010/main" val="265564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60D61E-2FD4-0448-AD95-BED0D495421C}"/>
              </a:ext>
            </a:extLst>
          </p:cNvPr>
          <p:cNvSpPr txBox="1"/>
          <p:nvPr/>
        </p:nvSpPr>
        <p:spPr>
          <a:xfrm>
            <a:off x="826718" y="2844225"/>
            <a:ext cx="6889315" cy="584775"/>
          </a:xfrm>
          <a:prstGeom prst="rect">
            <a:avLst/>
          </a:prstGeom>
          <a:noFill/>
        </p:spPr>
        <p:txBody>
          <a:bodyPr wrap="square" rtlCol="0">
            <a:spAutoFit/>
          </a:bodyPr>
          <a:lstStyle/>
          <a:p>
            <a:r>
              <a:rPr lang="en-US" sz="3200" b="1" spc="-150" dirty="0">
                <a:solidFill>
                  <a:srgbClr val="74276C"/>
                </a:solidFill>
                <a:latin typeface="Montserrat" pitchFamily="2" charset="77"/>
              </a:rPr>
              <a:t>DEVELOPERS SOCIETY</a:t>
            </a:r>
          </a:p>
        </p:txBody>
      </p:sp>
      <p:sp>
        <p:nvSpPr>
          <p:cNvPr id="5" name="TextBox 4">
            <a:extLst>
              <a:ext uri="{FF2B5EF4-FFF2-40B4-BE49-F238E27FC236}">
                <a16:creationId xmlns:a16="http://schemas.microsoft.com/office/drawing/2014/main" id="{8F625C86-86C7-1E48-899D-D8102D0A72AF}"/>
              </a:ext>
            </a:extLst>
          </p:cNvPr>
          <p:cNvSpPr txBox="1"/>
          <p:nvPr/>
        </p:nvSpPr>
        <p:spPr>
          <a:xfrm>
            <a:off x="826718" y="3152761"/>
            <a:ext cx="8404964" cy="1200329"/>
          </a:xfrm>
          <a:prstGeom prst="rect">
            <a:avLst/>
          </a:prstGeom>
          <a:noFill/>
        </p:spPr>
        <p:txBody>
          <a:bodyPr wrap="square" rtlCol="0">
            <a:spAutoFit/>
          </a:bodyPr>
          <a:lstStyle/>
          <a:p>
            <a:r>
              <a:rPr lang="en-US" sz="7200" b="1" dirty="0">
                <a:solidFill>
                  <a:srgbClr val="BE405F"/>
                </a:solidFill>
                <a:latin typeface="Montserrat ExtraBold" pitchFamily="2" charset="77"/>
              </a:rPr>
              <a:t>CODING101</a:t>
            </a:r>
            <a:r>
              <a:rPr lang="en-US" sz="7200" b="1" dirty="0">
                <a:solidFill>
                  <a:srgbClr val="F05057"/>
                </a:solidFill>
                <a:latin typeface="Montserrat ExtraBold" pitchFamily="2" charset="77"/>
              </a:rPr>
              <a:t>	</a:t>
            </a:r>
          </a:p>
        </p:txBody>
      </p:sp>
      <p:pic>
        <p:nvPicPr>
          <p:cNvPr id="9" name="Picture 8" descr="A close up of a logo&#10;&#10;Description automatically generated">
            <a:extLst>
              <a:ext uri="{FF2B5EF4-FFF2-40B4-BE49-F238E27FC236}">
                <a16:creationId xmlns:a16="http://schemas.microsoft.com/office/drawing/2014/main" id="{4E4FEEEC-ED08-BA4D-A7BB-54BFE2297672}"/>
              </a:ext>
            </a:extLst>
          </p:cNvPr>
          <p:cNvPicPr>
            <a:picLocks noChangeAspect="1"/>
          </p:cNvPicPr>
          <p:nvPr/>
        </p:nvPicPr>
        <p:blipFill>
          <a:blip r:embed="rId2"/>
          <a:stretch>
            <a:fillRect/>
          </a:stretch>
        </p:blipFill>
        <p:spPr>
          <a:xfrm>
            <a:off x="8805797" y="202462"/>
            <a:ext cx="3210839" cy="1037443"/>
          </a:xfrm>
          <a:prstGeom prst="rect">
            <a:avLst/>
          </a:prstGeom>
        </p:spPr>
      </p:pic>
      <p:pic>
        <p:nvPicPr>
          <p:cNvPr id="3" name="Graphic 2" descr="Monitor">
            <a:extLst>
              <a:ext uri="{FF2B5EF4-FFF2-40B4-BE49-F238E27FC236}">
                <a16:creationId xmlns:a16="http://schemas.microsoft.com/office/drawing/2014/main" id="{1E910664-ACFD-104E-8385-FCE87451A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718" y="1837508"/>
            <a:ext cx="1080740" cy="1080740"/>
          </a:xfrm>
          <a:prstGeom prst="rect">
            <a:avLst/>
          </a:prstGeom>
        </p:spPr>
      </p:pic>
    </p:spTree>
    <p:extLst>
      <p:ext uri="{BB962C8B-B14F-4D97-AF65-F5344CB8AC3E}">
        <p14:creationId xmlns:p14="http://schemas.microsoft.com/office/powerpoint/2010/main" val="4279535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3B7EF6-F6EE-DC4A-87E5-F36C39F2A75B}"/>
              </a:ext>
            </a:extLst>
          </p:cNvPr>
          <p:cNvSpPr>
            <a:spLocks noGrp="1"/>
          </p:cNvSpPr>
          <p:nvPr>
            <p:ph type="title"/>
          </p:nvPr>
        </p:nvSpPr>
        <p:spPr>
          <a:xfrm>
            <a:off x="1046746" y="586822"/>
            <a:ext cx="3560252" cy="1645920"/>
          </a:xfrm>
        </p:spPr>
        <p:txBody>
          <a:bodyPr>
            <a:normAutofit/>
          </a:bodyPr>
          <a:lstStyle/>
          <a:p>
            <a:r>
              <a:rPr lang="en-US" b="1" dirty="0">
                <a:solidFill>
                  <a:srgbClr val="74276C"/>
                </a:solidFill>
                <a:latin typeface="Montserrat ExtraBold" pitchFamily="2" charset="77"/>
              </a:rPr>
              <a:t>For loops</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FFD22BB-EACB-E94B-BE48-54410D10D78A}"/>
              </a:ext>
            </a:extLst>
          </p:cNvPr>
          <p:cNvSpPr>
            <a:spLocks noGrp="1"/>
          </p:cNvSpPr>
          <p:nvPr>
            <p:ph idx="1"/>
          </p:nvPr>
        </p:nvSpPr>
        <p:spPr>
          <a:xfrm>
            <a:off x="5351164" y="586822"/>
            <a:ext cx="6002636" cy="1645920"/>
          </a:xfrm>
        </p:spPr>
        <p:txBody>
          <a:bodyPr anchor="ctr">
            <a:normAutofit/>
          </a:bodyPr>
          <a:lstStyle/>
          <a:p>
            <a:pPr marL="0" indent="0">
              <a:buNone/>
            </a:pPr>
            <a:r>
              <a:rPr lang="en-US" sz="2000" dirty="0">
                <a:latin typeface="Montserrat" pitchFamily="2" charset="77"/>
              </a:rPr>
              <a:t>If you want to execute some code </a:t>
            </a:r>
            <a:r>
              <a:rPr lang="en-US" sz="2000" b="1" dirty="0">
                <a:latin typeface="Montserrat" pitchFamily="2" charset="77"/>
              </a:rPr>
              <a:t>for </a:t>
            </a:r>
            <a:r>
              <a:rPr lang="en-US" sz="2000" dirty="0">
                <a:latin typeface="Montserrat" pitchFamily="2" charset="77"/>
              </a:rPr>
              <a:t>a certain number of iterations, you use a </a:t>
            </a:r>
            <a:r>
              <a:rPr lang="en-US" sz="2000" b="1" dirty="0">
                <a:latin typeface="Montserrat" pitchFamily="2" charset="77"/>
              </a:rPr>
              <a:t>for-loop</a:t>
            </a:r>
            <a:r>
              <a:rPr lang="en-US" sz="2000" dirty="0">
                <a:latin typeface="Montserrat" pitchFamily="2" charset="77"/>
              </a:rPr>
              <a:t>. You specify the </a:t>
            </a:r>
            <a:r>
              <a:rPr lang="en-US" sz="2000" b="1" dirty="0">
                <a:latin typeface="Montserrat" pitchFamily="2" charset="77"/>
              </a:rPr>
              <a:t>initial value</a:t>
            </a:r>
            <a:r>
              <a:rPr lang="en-US" sz="2000" dirty="0">
                <a:latin typeface="Montserrat" pitchFamily="2" charset="77"/>
              </a:rPr>
              <a:t>, how many </a:t>
            </a:r>
            <a:r>
              <a:rPr lang="en-US" sz="2000" b="1" dirty="0">
                <a:latin typeface="Montserrat" pitchFamily="2" charset="77"/>
              </a:rPr>
              <a:t>iterations</a:t>
            </a:r>
            <a:r>
              <a:rPr lang="en-US" sz="2000" dirty="0">
                <a:latin typeface="Montserrat" pitchFamily="2" charset="77"/>
              </a:rPr>
              <a:t> you want to run for, and how to </a:t>
            </a:r>
            <a:r>
              <a:rPr lang="en-US" sz="2000" b="1" dirty="0">
                <a:latin typeface="Montserrat" pitchFamily="2" charset="77"/>
              </a:rPr>
              <a:t>increment</a:t>
            </a:r>
            <a:r>
              <a:rPr lang="en-US" sz="2000" dirty="0">
                <a:latin typeface="Montserrat" pitchFamily="2" charset="77"/>
              </a:rPr>
              <a:t> your initial value. </a:t>
            </a:r>
            <a:endParaRPr lang="en-US" sz="2000" b="1" dirty="0">
              <a:latin typeface="Montserrat" pitchFamily="2" charset="77"/>
            </a:endParaRPr>
          </a:p>
        </p:txBody>
      </p:sp>
      <p:sp>
        <p:nvSpPr>
          <p:cNvPr id="24" name="Rectangle 23">
            <a:extLst>
              <a:ext uri="{FF2B5EF4-FFF2-40B4-BE49-F238E27FC236}">
                <a16:creationId xmlns:a16="http://schemas.microsoft.com/office/drawing/2014/main" id="{17551D7C-B945-4E42-A7F8-10D62E7EA416}"/>
              </a:ext>
            </a:extLst>
          </p:cNvPr>
          <p:cNvSpPr/>
          <p:nvPr/>
        </p:nvSpPr>
        <p:spPr>
          <a:xfrm>
            <a:off x="490408" y="1047998"/>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445528-A0E7-9642-969F-A2F0EEEC2498}"/>
              </a:ext>
            </a:extLst>
          </p:cNvPr>
          <p:cNvSpPr txBox="1"/>
          <p:nvPr/>
        </p:nvSpPr>
        <p:spPr>
          <a:xfrm>
            <a:off x="2124920" y="3249609"/>
            <a:ext cx="1668026" cy="400110"/>
          </a:xfrm>
          <a:prstGeom prst="rect">
            <a:avLst/>
          </a:prstGeom>
          <a:noFill/>
        </p:spPr>
        <p:txBody>
          <a:bodyPr wrap="square" rtlCol="0">
            <a:spAutoFit/>
          </a:bodyPr>
          <a:lstStyle/>
          <a:p>
            <a:r>
              <a:rPr lang="en-US" sz="2000" dirty="0">
                <a:latin typeface="Montserrat" pitchFamily="2" charset="77"/>
              </a:rPr>
              <a:t>Initial value </a:t>
            </a:r>
          </a:p>
        </p:txBody>
      </p:sp>
      <p:pic>
        <p:nvPicPr>
          <p:cNvPr id="4" name="Picture 3">
            <a:extLst>
              <a:ext uri="{FF2B5EF4-FFF2-40B4-BE49-F238E27FC236}">
                <a16:creationId xmlns:a16="http://schemas.microsoft.com/office/drawing/2014/main" id="{66F65C90-62A9-8240-9CDD-895ECE72C92A}"/>
              </a:ext>
            </a:extLst>
          </p:cNvPr>
          <p:cNvPicPr>
            <a:picLocks noChangeAspect="1"/>
          </p:cNvPicPr>
          <p:nvPr/>
        </p:nvPicPr>
        <p:blipFill>
          <a:blip r:embed="rId2"/>
          <a:stretch>
            <a:fillRect/>
          </a:stretch>
        </p:blipFill>
        <p:spPr>
          <a:xfrm>
            <a:off x="309211" y="3869784"/>
            <a:ext cx="11657855" cy="1800665"/>
          </a:xfrm>
          <a:prstGeom prst="rect">
            <a:avLst/>
          </a:prstGeom>
        </p:spPr>
      </p:pic>
      <p:sp>
        <p:nvSpPr>
          <p:cNvPr id="14" name="TextBox 13">
            <a:extLst>
              <a:ext uri="{FF2B5EF4-FFF2-40B4-BE49-F238E27FC236}">
                <a16:creationId xmlns:a16="http://schemas.microsoft.com/office/drawing/2014/main" id="{A6A0C6B7-FBD3-9A4B-93DF-5DED66EFA861}"/>
              </a:ext>
            </a:extLst>
          </p:cNvPr>
          <p:cNvSpPr txBox="1"/>
          <p:nvPr/>
        </p:nvSpPr>
        <p:spPr>
          <a:xfrm>
            <a:off x="490408" y="6074105"/>
            <a:ext cx="11167447" cy="461665"/>
          </a:xfrm>
          <a:prstGeom prst="rect">
            <a:avLst/>
          </a:prstGeom>
          <a:noFill/>
        </p:spPr>
        <p:txBody>
          <a:bodyPr wrap="square" rtlCol="0">
            <a:spAutoFit/>
          </a:bodyPr>
          <a:lstStyle/>
          <a:p>
            <a:r>
              <a:rPr lang="en-US" sz="2400" b="1" dirty="0">
                <a:latin typeface="Montserrat" pitchFamily="2" charset="77"/>
              </a:rPr>
              <a:t>Output</a:t>
            </a:r>
            <a:r>
              <a:rPr lang="en-US" sz="2400" dirty="0">
                <a:latin typeface="Montserrat" pitchFamily="2" charset="77"/>
              </a:rPr>
              <a:t>: “My age is 0”, ”My age is 1”, all the way to “My age is </a:t>
            </a:r>
            <a:r>
              <a:rPr lang="en-US" sz="2400" b="1" dirty="0">
                <a:latin typeface="Montserrat" pitchFamily="2" charset="77"/>
              </a:rPr>
              <a:t>17</a:t>
            </a:r>
            <a:r>
              <a:rPr lang="en-US" sz="2400" dirty="0">
                <a:latin typeface="Montserrat" pitchFamily="2" charset="77"/>
              </a:rPr>
              <a:t>”</a:t>
            </a:r>
          </a:p>
        </p:txBody>
      </p:sp>
      <p:cxnSp>
        <p:nvCxnSpPr>
          <p:cNvPr id="7" name="Straight Arrow Connector 6">
            <a:extLst>
              <a:ext uri="{FF2B5EF4-FFF2-40B4-BE49-F238E27FC236}">
                <a16:creationId xmlns:a16="http://schemas.microsoft.com/office/drawing/2014/main" id="{39F9E19F-6D74-A646-ACC0-1BA1D32BCA64}"/>
              </a:ext>
            </a:extLst>
          </p:cNvPr>
          <p:cNvCxnSpPr/>
          <p:nvPr/>
        </p:nvCxnSpPr>
        <p:spPr>
          <a:xfrm>
            <a:off x="2958933" y="3608872"/>
            <a:ext cx="0" cy="429567"/>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906A9F-E7A4-8545-9A38-C906E919816D}"/>
              </a:ext>
            </a:extLst>
          </p:cNvPr>
          <p:cNvCxnSpPr/>
          <p:nvPr/>
        </p:nvCxnSpPr>
        <p:spPr>
          <a:xfrm>
            <a:off x="6238148" y="3608872"/>
            <a:ext cx="0" cy="429567"/>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582657C-4F47-3B49-970A-45E66B90505F}"/>
              </a:ext>
            </a:extLst>
          </p:cNvPr>
          <p:cNvSpPr txBox="1"/>
          <p:nvPr/>
        </p:nvSpPr>
        <p:spPr>
          <a:xfrm>
            <a:off x="4286889" y="2911283"/>
            <a:ext cx="3902517" cy="707886"/>
          </a:xfrm>
          <a:prstGeom prst="rect">
            <a:avLst/>
          </a:prstGeom>
          <a:noFill/>
        </p:spPr>
        <p:txBody>
          <a:bodyPr wrap="square" rtlCol="0">
            <a:spAutoFit/>
          </a:bodyPr>
          <a:lstStyle/>
          <a:p>
            <a:r>
              <a:rPr lang="en-US" sz="2000" dirty="0">
                <a:latin typeface="Montserrat" pitchFamily="2" charset="77"/>
              </a:rPr>
              <a:t>Run the code inside the loop as long as </a:t>
            </a:r>
            <a:r>
              <a:rPr lang="en-US" sz="2000" dirty="0" err="1">
                <a:latin typeface="Montserrat" pitchFamily="2" charset="77"/>
              </a:rPr>
              <a:t>myAge</a:t>
            </a:r>
            <a:r>
              <a:rPr lang="en-US" sz="2000" dirty="0">
                <a:latin typeface="Montserrat" pitchFamily="2" charset="77"/>
              </a:rPr>
              <a:t> is under 18</a:t>
            </a:r>
          </a:p>
        </p:txBody>
      </p:sp>
      <p:cxnSp>
        <p:nvCxnSpPr>
          <p:cNvPr id="12" name="Curved Connector 11">
            <a:extLst>
              <a:ext uri="{FF2B5EF4-FFF2-40B4-BE49-F238E27FC236}">
                <a16:creationId xmlns:a16="http://schemas.microsoft.com/office/drawing/2014/main" id="{D7F639E5-C4BC-1749-BC83-5BBF34F3D270}"/>
              </a:ext>
            </a:extLst>
          </p:cNvPr>
          <p:cNvCxnSpPr/>
          <p:nvPr/>
        </p:nvCxnSpPr>
        <p:spPr>
          <a:xfrm rot="5400000">
            <a:off x="9224275" y="3609713"/>
            <a:ext cx="429567" cy="411983"/>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BFED4D-EA8C-B14A-B19E-CC878B75D805}"/>
              </a:ext>
            </a:extLst>
          </p:cNvPr>
          <p:cNvSpPr txBox="1"/>
          <p:nvPr/>
        </p:nvSpPr>
        <p:spPr>
          <a:xfrm>
            <a:off x="8804579" y="2724754"/>
            <a:ext cx="2348493" cy="923330"/>
          </a:xfrm>
          <a:prstGeom prst="rect">
            <a:avLst/>
          </a:prstGeom>
          <a:noFill/>
        </p:spPr>
        <p:txBody>
          <a:bodyPr wrap="square" rtlCol="0">
            <a:spAutoFit/>
          </a:bodyPr>
          <a:lstStyle/>
          <a:p>
            <a:r>
              <a:rPr lang="en-US" dirty="0">
                <a:latin typeface="Montserrat" pitchFamily="2" charset="77"/>
              </a:rPr>
              <a:t>After each iteration, increase </a:t>
            </a:r>
            <a:r>
              <a:rPr lang="en-US" dirty="0" err="1">
                <a:latin typeface="Montserrat" pitchFamily="2" charset="77"/>
              </a:rPr>
              <a:t>myAge</a:t>
            </a:r>
            <a:r>
              <a:rPr lang="en-US" dirty="0">
                <a:latin typeface="Montserrat" pitchFamily="2" charset="77"/>
              </a:rPr>
              <a:t> by 1</a:t>
            </a:r>
          </a:p>
        </p:txBody>
      </p:sp>
    </p:spTree>
    <p:extLst>
      <p:ext uri="{BB962C8B-B14F-4D97-AF65-F5344CB8AC3E}">
        <p14:creationId xmlns:p14="http://schemas.microsoft.com/office/powerpoint/2010/main" val="1823188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2677656"/>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JavaScript program which iterates the numbers from 1 to 100 and prints them. For multiples of three print "Fizz" instead of the number and for the multiples of five print "Buzz". For numbers which are multiples of both three and five print "</a:t>
            </a:r>
            <a:r>
              <a:rPr lang="en-GB" sz="2800" b="1" dirty="0" err="1">
                <a:solidFill>
                  <a:schemeClr val="bg1"/>
                </a:solidFill>
                <a:latin typeface="Montserrat SemiBold" pitchFamily="2" charset="77"/>
              </a:rPr>
              <a:t>FizzBuzz</a:t>
            </a:r>
            <a:r>
              <a:rPr lang="en-GB" sz="2800" b="1" dirty="0">
                <a:solidFill>
                  <a:schemeClr val="bg1"/>
                </a:solidFill>
                <a:latin typeface="Montserrat SemiBold" pitchFamily="2" charset="77"/>
              </a:rPr>
              <a:t>”. Hint: use a loop and the modulus (%) operator</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68405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4B70D-E90A-8C49-ABAE-4783870C3CF5}"/>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What The Function</a:t>
            </a:r>
          </a:p>
        </p:txBody>
      </p:sp>
      <p:sp>
        <p:nvSpPr>
          <p:cNvPr id="3" name="Content Placeholder 2">
            <a:extLst>
              <a:ext uri="{FF2B5EF4-FFF2-40B4-BE49-F238E27FC236}">
                <a16:creationId xmlns:a16="http://schemas.microsoft.com/office/drawing/2014/main" id="{28FCB367-8920-1742-9DBB-C48EA1E7F6E9}"/>
              </a:ext>
            </a:extLst>
          </p:cNvPr>
          <p:cNvSpPr>
            <a:spLocks noGrp="1"/>
          </p:cNvSpPr>
          <p:nvPr>
            <p:ph idx="1"/>
          </p:nvPr>
        </p:nvSpPr>
        <p:spPr/>
        <p:txBody>
          <a:bodyPr/>
          <a:lstStyle/>
          <a:p>
            <a:pPr marL="0" indent="0">
              <a:buNone/>
            </a:pPr>
            <a:r>
              <a:rPr lang="en-US" dirty="0">
                <a:latin typeface="Montserrat" pitchFamily="2" charset="77"/>
              </a:rPr>
              <a:t>Functions are a block of code that you write once but can use multiple times in your program.</a:t>
            </a:r>
          </a:p>
          <a:p>
            <a:pPr marL="0" indent="0">
              <a:buNone/>
            </a:pPr>
            <a:endParaRPr lang="en-US" dirty="0">
              <a:latin typeface="Montserrat" pitchFamily="2" charset="77"/>
            </a:endParaRPr>
          </a:p>
          <a:p>
            <a:pPr marL="0" indent="0">
              <a:buNone/>
            </a:pPr>
            <a:r>
              <a:rPr lang="en-US" dirty="0">
                <a:latin typeface="Montserrat" pitchFamily="2" charset="77"/>
              </a:rPr>
              <a:t>Functions contain </a:t>
            </a:r>
            <a:r>
              <a:rPr lang="en-US" b="1" dirty="0">
                <a:latin typeface="Montserrat" pitchFamily="2" charset="77"/>
              </a:rPr>
              <a:t>instructions</a:t>
            </a:r>
            <a:r>
              <a:rPr lang="en-US" dirty="0">
                <a:latin typeface="Montserrat" pitchFamily="2" charset="77"/>
              </a:rPr>
              <a:t> that use some </a:t>
            </a:r>
            <a:r>
              <a:rPr lang="en-US" b="1" dirty="0">
                <a:latin typeface="Montserrat" pitchFamily="2" charset="77"/>
              </a:rPr>
              <a:t>inputs</a:t>
            </a:r>
            <a:r>
              <a:rPr lang="en-US" dirty="0">
                <a:latin typeface="Montserrat" pitchFamily="2" charset="77"/>
              </a:rPr>
              <a:t> to create an </a:t>
            </a:r>
            <a:r>
              <a:rPr lang="en-US" b="1" dirty="0">
                <a:latin typeface="Montserrat" pitchFamily="2" charset="77"/>
              </a:rPr>
              <a:t>output</a:t>
            </a:r>
            <a:r>
              <a:rPr lang="en-US" dirty="0">
                <a:latin typeface="Montserrat" pitchFamily="2" charset="77"/>
              </a:rPr>
              <a:t>.</a:t>
            </a:r>
          </a:p>
        </p:txBody>
      </p:sp>
      <p:sp>
        <p:nvSpPr>
          <p:cNvPr id="4" name="Snip Diagonal Corner of Rectangle 3">
            <a:extLst>
              <a:ext uri="{FF2B5EF4-FFF2-40B4-BE49-F238E27FC236}">
                <a16:creationId xmlns:a16="http://schemas.microsoft.com/office/drawing/2014/main" id="{D89B53B0-F04E-FD42-A290-1CAD2B9BB512}"/>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5FF5F02-F0AD-4249-8E28-5C98A60D9C9B}"/>
              </a:ext>
            </a:extLst>
          </p:cNvPr>
          <p:cNvSpPr/>
          <p:nvPr/>
        </p:nvSpPr>
        <p:spPr>
          <a:xfrm>
            <a:off x="4322465" y="4510163"/>
            <a:ext cx="3547069" cy="1666800"/>
          </a:xfrm>
          <a:prstGeom prst="roundRect">
            <a:avLst>
              <a:gd name="adj" fmla="val 100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ontserrat SemiBold" pitchFamily="2" charset="77"/>
              </a:rPr>
              <a:t>Function</a:t>
            </a:r>
          </a:p>
        </p:txBody>
      </p:sp>
      <p:cxnSp>
        <p:nvCxnSpPr>
          <p:cNvPr id="8" name="Straight Arrow Connector 7">
            <a:extLst>
              <a:ext uri="{FF2B5EF4-FFF2-40B4-BE49-F238E27FC236}">
                <a16:creationId xmlns:a16="http://schemas.microsoft.com/office/drawing/2014/main" id="{6FDEE894-7E22-0A4A-A1B2-29B1D69D935B}"/>
              </a:ext>
            </a:extLst>
          </p:cNvPr>
          <p:cNvCxnSpPr/>
          <p:nvPr/>
        </p:nvCxnSpPr>
        <p:spPr>
          <a:xfrm>
            <a:off x="3327679" y="5343563"/>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2548A2-D32C-F545-8DD6-2F2DDA92E42B}"/>
              </a:ext>
            </a:extLst>
          </p:cNvPr>
          <p:cNvSpPr txBox="1"/>
          <p:nvPr/>
        </p:nvSpPr>
        <p:spPr>
          <a:xfrm>
            <a:off x="2101779" y="5112730"/>
            <a:ext cx="1175657" cy="461665"/>
          </a:xfrm>
          <a:prstGeom prst="rect">
            <a:avLst/>
          </a:prstGeom>
          <a:noFill/>
        </p:spPr>
        <p:txBody>
          <a:bodyPr wrap="square" rtlCol="0">
            <a:spAutoFit/>
          </a:bodyPr>
          <a:lstStyle/>
          <a:p>
            <a:r>
              <a:rPr lang="en-US" sz="2400" dirty="0">
                <a:latin typeface="Montserrat" pitchFamily="2" charset="77"/>
              </a:rPr>
              <a:t>Inputs</a:t>
            </a:r>
          </a:p>
        </p:txBody>
      </p:sp>
      <p:cxnSp>
        <p:nvCxnSpPr>
          <p:cNvPr id="10" name="Straight Arrow Connector 9">
            <a:extLst>
              <a:ext uri="{FF2B5EF4-FFF2-40B4-BE49-F238E27FC236}">
                <a16:creationId xmlns:a16="http://schemas.microsoft.com/office/drawing/2014/main" id="{E4B1581C-FBEB-3041-AF7D-306AF43452C4}"/>
              </a:ext>
            </a:extLst>
          </p:cNvPr>
          <p:cNvCxnSpPr/>
          <p:nvPr/>
        </p:nvCxnSpPr>
        <p:spPr>
          <a:xfrm>
            <a:off x="7869534" y="534356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853D61-952C-5647-9619-FD5BF94CE363}"/>
              </a:ext>
            </a:extLst>
          </p:cNvPr>
          <p:cNvSpPr txBox="1"/>
          <p:nvPr/>
        </p:nvSpPr>
        <p:spPr>
          <a:xfrm>
            <a:off x="8914563" y="5112729"/>
            <a:ext cx="1356527" cy="461665"/>
          </a:xfrm>
          <a:prstGeom prst="rect">
            <a:avLst/>
          </a:prstGeom>
          <a:noFill/>
        </p:spPr>
        <p:txBody>
          <a:bodyPr wrap="square" rtlCol="0">
            <a:spAutoFit/>
          </a:bodyPr>
          <a:lstStyle/>
          <a:p>
            <a:r>
              <a:rPr lang="en-US" sz="2400" dirty="0">
                <a:latin typeface="Montserrat" pitchFamily="2" charset="77"/>
              </a:rPr>
              <a:t>Output</a:t>
            </a:r>
          </a:p>
        </p:txBody>
      </p:sp>
    </p:spTree>
    <p:extLst>
      <p:ext uri="{BB962C8B-B14F-4D97-AF65-F5344CB8AC3E}">
        <p14:creationId xmlns:p14="http://schemas.microsoft.com/office/powerpoint/2010/main" val="2178492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985B-26F1-E142-884D-3F13D8320F9E}"/>
              </a:ext>
            </a:extLst>
          </p:cNvPr>
          <p:cNvSpPr>
            <a:spLocks noGrp="1"/>
          </p:cNvSpPr>
          <p:nvPr>
            <p:ph type="title"/>
          </p:nvPr>
        </p:nvSpPr>
        <p:spPr>
          <a:xfrm>
            <a:off x="838200" y="365125"/>
            <a:ext cx="10515600" cy="1325563"/>
          </a:xfrm>
        </p:spPr>
        <p:txBody>
          <a:bodyPr>
            <a:normAutofit/>
          </a:bodyPr>
          <a:lstStyle/>
          <a:p>
            <a:r>
              <a:rPr lang="en-US" sz="4800" b="1" dirty="0">
                <a:solidFill>
                  <a:srgbClr val="74276C"/>
                </a:solidFill>
                <a:latin typeface="Montserrat ExtraBold" pitchFamily="2" charset="77"/>
              </a:rPr>
              <a:t>Car Wash Function</a:t>
            </a:r>
          </a:p>
        </p:txBody>
      </p:sp>
      <p:sp>
        <p:nvSpPr>
          <p:cNvPr id="4" name="Snip Diagonal Corner of Rectangle 3">
            <a:extLst>
              <a:ext uri="{FF2B5EF4-FFF2-40B4-BE49-F238E27FC236}">
                <a16:creationId xmlns:a16="http://schemas.microsoft.com/office/drawing/2014/main" id="{37975F46-B010-E84E-9F10-11296468B3DC}"/>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0E8371-89B7-034F-B662-C0793C42332E}"/>
              </a:ext>
            </a:extLst>
          </p:cNvPr>
          <p:cNvSpPr txBox="1"/>
          <p:nvPr/>
        </p:nvSpPr>
        <p:spPr>
          <a:xfrm>
            <a:off x="838200" y="1795346"/>
            <a:ext cx="10494388" cy="1200329"/>
          </a:xfrm>
          <a:prstGeom prst="rect">
            <a:avLst/>
          </a:prstGeom>
          <a:noFill/>
        </p:spPr>
        <p:txBody>
          <a:bodyPr wrap="square" rtlCol="0">
            <a:spAutoFit/>
          </a:bodyPr>
          <a:lstStyle/>
          <a:p>
            <a:r>
              <a:rPr lang="en-US" sz="2400" dirty="0">
                <a:latin typeface="Montserrat" pitchFamily="2" charset="77"/>
              </a:rPr>
              <a:t>Consider a car wash as an example of a function. It receives a dirty car as input, takes some steps including soaping, scrubbing, and rinsing to wash the car, and outputs a clean car.</a:t>
            </a:r>
          </a:p>
        </p:txBody>
      </p:sp>
      <p:grpSp>
        <p:nvGrpSpPr>
          <p:cNvPr id="7" name="Graphic 5" descr="Car">
            <a:extLst>
              <a:ext uri="{FF2B5EF4-FFF2-40B4-BE49-F238E27FC236}">
                <a16:creationId xmlns:a16="http://schemas.microsoft.com/office/drawing/2014/main" id="{ABC61188-74D6-8940-9186-D5D3B0AD0A4C}"/>
              </a:ext>
            </a:extLst>
          </p:cNvPr>
          <p:cNvGrpSpPr/>
          <p:nvPr/>
        </p:nvGrpSpPr>
        <p:grpSpPr>
          <a:xfrm>
            <a:off x="753110" y="3385015"/>
            <a:ext cx="2206083" cy="2295353"/>
            <a:chOff x="838200" y="3583544"/>
            <a:chExt cx="2100147" cy="2100147"/>
          </a:xfrm>
          <a:blipFill>
            <a:blip r:embed="rId2"/>
            <a:tile tx="0" ty="0" sx="100000" sy="100000" flip="none" algn="tl"/>
          </a:blipFill>
        </p:grpSpPr>
        <p:sp>
          <p:nvSpPr>
            <p:cNvPr id="8" name="Freeform 7">
              <a:extLst>
                <a:ext uri="{FF2B5EF4-FFF2-40B4-BE49-F238E27FC236}">
                  <a16:creationId xmlns:a16="http://schemas.microsoft.com/office/drawing/2014/main" id="{B3D4290A-E007-D34A-83E6-DDF7F85CC637}"/>
                </a:ext>
              </a:extLst>
            </p:cNvPr>
            <p:cNvSpPr/>
            <p:nvPr/>
          </p:nvSpPr>
          <p:spPr>
            <a:xfrm>
              <a:off x="1188224"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4FD4A2F-4B27-1A48-84D5-1628BBBC7FFA}"/>
                </a:ext>
              </a:extLst>
            </p:cNvPr>
            <p:cNvSpPr/>
            <p:nvPr/>
          </p:nvSpPr>
          <p:spPr>
            <a:xfrm>
              <a:off x="2238298"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841934C-10E4-B941-BB7B-C3FC410B44A3}"/>
                </a:ext>
              </a:extLst>
            </p:cNvPr>
            <p:cNvSpPr/>
            <p:nvPr/>
          </p:nvSpPr>
          <p:spPr>
            <a:xfrm>
              <a:off x="925706" y="4152333"/>
              <a:ext cx="1925134" cy="787555"/>
            </a:xfrm>
            <a:custGeom>
              <a:avLst/>
              <a:gdLst>
                <a:gd name="connsiteX0" fmla="*/ 765679 w 1925134"/>
                <a:gd name="connsiteY0" fmla="*/ 350025 h 787555"/>
                <a:gd name="connsiteX1" fmla="*/ 765679 w 1925134"/>
                <a:gd name="connsiteY1" fmla="*/ 87506 h 787555"/>
                <a:gd name="connsiteX2" fmla="*/ 1065387 w 1925134"/>
                <a:gd name="connsiteY2" fmla="*/ 87506 h 787555"/>
                <a:gd name="connsiteX3" fmla="*/ 1126641 w 1925134"/>
                <a:gd name="connsiteY3" fmla="*/ 113758 h 787555"/>
                <a:gd name="connsiteX4" fmla="*/ 1362908 w 1925134"/>
                <a:gd name="connsiteY4" fmla="*/ 350025 h 787555"/>
                <a:gd name="connsiteX5" fmla="*/ 765679 w 1925134"/>
                <a:gd name="connsiteY5" fmla="*/ 350025 h 787555"/>
                <a:gd name="connsiteX6" fmla="*/ 678173 w 1925134"/>
                <a:gd name="connsiteY6" fmla="*/ 350025 h 787555"/>
                <a:gd name="connsiteX7" fmla="*/ 124696 w 1925134"/>
                <a:gd name="connsiteY7" fmla="*/ 350025 h 787555"/>
                <a:gd name="connsiteX8" fmla="*/ 360963 w 1925134"/>
                <a:gd name="connsiteY8" fmla="*/ 113758 h 787555"/>
                <a:gd name="connsiteX9" fmla="*/ 422217 w 1925134"/>
                <a:gd name="connsiteY9" fmla="*/ 87506 h 787555"/>
                <a:gd name="connsiteX10" fmla="*/ 678173 w 1925134"/>
                <a:gd name="connsiteY10" fmla="*/ 87506 h 787555"/>
                <a:gd name="connsiteX11" fmla="*/ 678173 w 1925134"/>
                <a:gd name="connsiteY11" fmla="*/ 350025 h 787555"/>
                <a:gd name="connsiteX12" fmla="*/ 1706370 w 1925134"/>
                <a:gd name="connsiteY12" fmla="*/ 350025 h 787555"/>
                <a:gd name="connsiteX13" fmla="*/ 1524794 w 1925134"/>
                <a:gd name="connsiteY13" fmla="*/ 350025 h 787555"/>
                <a:gd name="connsiteX14" fmla="*/ 1463540 w 1925134"/>
                <a:gd name="connsiteY14" fmla="*/ 323773 h 787555"/>
                <a:gd name="connsiteX15" fmla="*/ 1187896 w 1925134"/>
                <a:gd name="connsiteY15" fmla="*/ 50316 h 787555"/>
                <a:gd name="connsiteX16" fmla="*/ 1063199 w 1925134"/>
                <a:gd name="connsiteY16" fmla="*/ 0 h 787555"/>
                <a:gd name="connsiteX17" fmla="*/ 422217 w 1925134"/>
                <a:gd name="connsiteY17" fmla="*/ 0 h 787555"/>
                <a:gd name="connsiteX18" fmla="*/ 297521 w 1925134"/>
                <a:gd name="connsiteY18" fmla="*/ 50316 h 787555"/>
                <a:gd name="connsiteX19" fmla="*/ 26252 w 1925134"/>
                <a:gd name="connsiteY19" fmla="*/ 323773 h 787555"/>
                <a:gd name="connsiteX20" fmla="*/ 0 w 1925134"/>
                <a:gd name="connsiteY20" fmla="*/ 387215 h 787555"/>
                <a:gd name="connsiteX21" fmla="*/ 0 w 1925134"/>
                <a:gd name="connsiteY21" fmla="*/ 612543 h 787555"/>
                <a:gd name="connsiteX22" fmla="*/ 175012 w 1925134"/>
                <a:gd name="connsiteY22" fmla="*/ 787555 h 787555"/>
                <a:gd name="connsiteX23" fmla="*/ 196889 w 1925134"/>
                <a:gd name="connsiteY23" fmla="*/ 787555 h 787555"/>
                <a:gd name="connsiteX24" fmla="*/ 437531 w 1925134"/>
                <a:gd name="connsiteY24" fmla="*/ 546913 h 787555"/>
                <a:gd name="connsiteX25" fmla="*/ 678173 w 1925134"/>
                <a:gd name="connsiteY25" fmla="*/ 787555 h 787555"/>
                <a:gd name="connsiteX26" fmla="*/ 1246962 w 1925134"/>
                <a:gd name="connsiteY26" fmla="*/ 787555 h 787555"/>
                <a:gd name="connsiteX27" fmla="*/ 1487604 w 1925134"/>
                <a:gd name="connsiteY27" fmla="*/ 546913 h 787555"/>
                <a:gd name="connsiteX28" fmla="*/ 1728246 w 1925134"/>
                <a:gd name="connsiteY28" fmla="*/ 787555 h 787555"/>
                <a:gd name="connsiteX29" fmla="*/ 1837629 w 1925134"/>
                <a:gd name="connsiteY29" fmla="*/ 787555 h 787555"/>
                <a:gd name="connsiteX30" fmla="*/ 1925135 w 1925134"/>
                <a:gd name="connsiteY30" fmla="*/ 700049 h 787555"/>
                <a:gd name="connsiteX31" fmla="*/ 1925135 w 1925134"/>
                <a:gd name="connsiteY31" fmla="*/ 568790 h 787555"/>
                <a:gd name="connsiteX32" fmla="*/ 1706370 w 1925134"/>
                <a:gd name="connsiteY32" fmla="*/ 350025 h 78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5134" h="787555">
                  <a:moveTo>
                    <a:pt x="765679" y="350025"/>
                  </a:moveTo>
                  <a:lnTo>
                    <a:pt x="765679" y="87506"/>
                  </a:lnTo>
                  <a:lnTo>
                    <a:pt x="1065387" y="87506"/>
                  </a:lnTo>
                  <a:cubicBezTo>
                    <a:pt x="1089451" y="87506"/>
                    <a:pt x="1111328" y="96257"/>
                    <a:pt x="1126641" y="113758"/>
                  </a:cubicBezTo>
                  <a:lnTo>
                    <a:pt x="1362908" y="350025"/>
                  </a:lnTo>
                  <a:lnTo>
                    <a:pt x="765679" y="350025"/>
                  </a:lnTo>
                  <a:close/>
                  <a:moveTo>
                    <a:pt x="678173" y="350025"/>
                  </a:moveTo>
                  <a:lnTo>
                    <a:pt x="124696" y="350025"/>
                  </a:lnTo>
                  <a:lnTo>
                    <a:pt x="360963" y="113758"/>
                  </a:lnTo>
                  <a:cubicBezTo>
                    <a:pt x="378464" y="96257"/>
                    <a:pt x="400341" y="87506"/>
                    <a:pt x="422217" y="87506"/>
                  </a:cubicBezTo>
                  <a:lnTo>
                    <a:pt x="678173" y="87506"/>
                  </a:lnTo>
                  <a:lnTo>
                    <a:pt x="678173" y="350025"/>
                  </a:lnTo>
                  <a:close/>
                  <a:moveTo>
                    <a:pt x="1706370" y="350025"/>
                  </a:moveTo>
                  <a:lnTo>
                    <a:pt x="1524794" y="350025"/>
                  </a:lnTo>
                  <a:cubicBezTo>
                    <a:pt x="1500730" y="350025"/>
                    <a:pt x="1478854" y="341274"/>
                    <a:pt x="1463540" y="323773"/>
                  </a:cubicBezTo>
                  <a:lnTo>
                    <a:pt x="1187896" y="50316"/>
                  </a:lnTo>
                  <a:cubicBezTo>
                    <a:pt x="1155081" y="17501"/>
                    <a:pt x="1111328" y="0"/>
                    <a:pt x="1063199" y="0"/>
                  </a:cubicBezTo>
                  <a:lnTo>
                    <a:pt x="422217" y="0"/>
                  </a:lnTo>
                  <a:cubicBezTo>
                    <a:pt x="376276" y="0"/>
                    <a:pt x="330336" y="17501"/>
                    <a:pt x="297521" y="50316"/>
                  </a:cubicBezTo>
                  <a:lnTo>
                    <a:pt x="26252" y="323773"/>
                  </a:lnTo>
                  <a:cubicBezTo>
                    <a:pt x="8751" y="341274"/>
                    <a:pt x="0" y="363150"/>
                    <a:pt x="0" y="387215"/>
                  </a:cubicBezTo>
                  <a:lnTo>
                    <a:pt x="0" y="612543"/>
                  </a:lnTo>
                  <a:cubicBezTo>
                    <a:pt x="0" y="708800"/>
                    <a:pt x="78756" y="787555"/>
                    <a:pt x="175012" y="787555"/>
                  </a:cubicBezTo>
                  <a:lnTo>
                    <a:pt x="196889" y="787555"/>
                  </a:lnTo>
                  <a:cubicBezTo>
                    <a:pt x="196889" y="654108"/>
                    <a:pt x="304084" y="546913"/>
                    <a:pt x="437531" y="546913"/>
                  </a:cubicBezTo>
                  <a:cubicBezTo>
                    <a:pt x="570978" y="546913"/>
                    <a:pt x="678173" y="654108"/>
                    <a:pt x="678173" y="787555"/>
                  </a:cubicBezTo>
                  <a:lnTo>
                    <a:pt x="1246962" y="787555"/>
                  </a:lnTo>
                  <a:cubicBezTo>
                    <a:pt x="1246962" y="654108"/>
                    <a:pt x="1354157" y="546913"/>
                    <a:pt x="1487604" y="546913"/>
                  </a:cubicBezTo>
                  <a:cubicBezTo>
                    <a:pt x="1621051" y="546913"/>
                    <a:pt x="1728246" y="654108"/>
                    <a:pt x="1728246" y="787555"/>
                  </a:cubicBezTo>
                  <a:lnTo>
                    <a:pt x="1837629" y="787555"/>
                  </a:lnTo>
                  <a:cubicBezTo>
                    <a:pt x="1885757" y="787555"/>
                    <a:pt x="1925135" y="748177"/>
                    <a:pt x="1925135" y="700049"/>
                  </a:cubicBezTo>
                  <a:lnTo>
                    <a:pt x="1925135" y="568790"/>
                  </a:lnTo>
                  <a:cubicBezTo>
                    <a:pt x="1925135" y="448469"/>
                    <a:pt x="1826690" y="350025"/>
                    <a:pt x="1706370" y="350025"/>
                  </a:cubicBezTo>
                  <a:close/>
                </a:path>
              </a:pathLst>
            </a:custGeom>
            <a:grpFill/>
            <a:ln w="21828" cap="flat">
              <a:noFill/>
              <a:prstDash val="solid"/>
              <a:miter/>
            </a:ln>
          </p:spPr>
          <p:txBody>
            <a:bodyPr rtlCol="0" anchor="ctr"/>
            <a:lstStyle/>
            <a:p>
              <a:endParaRPr lang="en-US"/>
            </a:p>
          </p:txBody>
        </p:sp>
      </p:grpSp>
      <p:cxnSp>
        <p:nvCxnSpPr>
          <p:cNvPr id="18" name="Straight Arrow Connector 17">
            <a:extLst>
              <a:ext uri="{FF2B5EF4-FFF2-40B4-BE49-F238E27FC236}">
                <a16:creationId xmlns:a16="http://schemas.microsoft.com/office/drawing/2014/main" id="{F9893148-3FA1-3D46-9929-B008CFF861F2}"/>
              </a:ext>
            </a:extLst>
          </p:cNvPr>
          <p:cNvCxnSpPr/>
          <p:nvPr/>
        </p:nvCxnSpPr>
        <p:spPr>
          <a:xfrm>
            <a:off x="3067376" y="453269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4F98489-A261-DA4A-8174-9265C32506AA}"/>
              </a:ext>
            </a:extLst>
          </p:cNvPr>
          <p:cNvSpPr/>
          <p:nvPr/>
        </p:nvSpPr>
        <p:spPr>
          <a:xfrm>
            <a:off x="4062162" y="3686013"/>
            <a:ext cx="3547069" cy="1666800"/>
          </a:xfrm>
          <a:prstGeom prst="roundRect">
            <a:avLst>
              <a:gd name="adj" fmla="val 100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ontserrat SemiBold" pitchFamily="2" charset="77"/>
              </a:rPr>
              <a:t>Car Wash</a:t>
            </a:r>
          </a:p>
          <a:p>
            <a:pPr algn="ctr"/>
            <a:endParaRPr lang="en-US" sz="2400" b="1" dirty="0">
              <a:solidFill>
                <a:schemeClr val="bg1"/>
              </a:solidFill>
              <a:latin typeface="Montserrat SemiBold" pitchFamily="2" charset="77"/>
            </a:endParaRPr>
          </a:p>
          <a:p>
            <a:pPr algn="ctr"/>
            <a:endParaRPr lang="en-US" sz="2400" b="1" dirty="0">
              <a:solidFill>
                <a:schemeClr val="bg1"/>
              </a:solidFill>
              <a:latin typeface="Montserrat SemiBold" pitchFamily="2" charset="77"/>
            </a:endParaRPr>
          </a:p>
          <a:p>
            <a:pPr algn="ctr"/>
            <a:endParaRPr lang="en-US" sz="2400" b="1" dirty="0">
              <a:solidFill>
                <a:schemeClr val="bg1"/>
              </a:solidFill>
              <a:latin typeface="Montserrat SemiBold" pitchFamily="2" charset="77"/>
            </a:endParaRPr>
          </a:p>
        </p:txBody>
      </p:sp>
      <p:pic>
        <p:nvPicPr>
          <p:cNvPr id="20" name="Graphic 19" descr="Soap">
            <a:extLst>
              <a:ext uri="{FF2B5EF4-FFF2-40B4-BE49-F238E27FC236}">
                <a16:creationId xmlns:a16="http://schemas.microsoft.com/office/drawing/2014/main" id="{33A5584D-E1CB-394E-9F25-A72835E35D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1881" y="4262935"/>
            <a:ext cx="914400" cy="914400"/>
          </a:xfrm>
          <a:prstGeom prst="rect">
            <a:avLst/>
          </a:prstGeom>
        </p:spPr>
      </p:pic>
      <p:pic>
        <p:nvPicPr>
          <p:cNvPr id="22" name="Graphic 21" descr="Towel">
            <a:extLst>
              <a:ext uri="{FF2B5EF4-FFF2-40B4-BE49-F238E27FC236}">
                <a16:creationId xmlns:a16="http://schemas.microsoft.com/office/drawing/2014/main" id="{2F3771D2-96D5-5E4F-871A-F7EC46579B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7367" y="4262935"/>
            <a:ext cx="914400" cy="914400"/>
          </a:xfrm>
          <a:prstGeom prst="rect">
            <a:avLst/>
          </a:prstGeom>
        </p:spPr>
      </p:pic>
      <p:cxnSp>
        <p:nvCxnSpPr>
          <p:cNvPr id="23" name="Straight Arrow Connector 22">
            <a:extLst>
              <a:ext uri="{FF2B5EF4-FFF2-40B4-BE49-F238E27FC236}">
                <a16:creationId xmlns:a16="http://schemas.microsoft.com/office/drawing/2014/main" id="{E6E22E47-F539-7D46-8869-43E87B2FE84D}"/>
              </a:ext>
            </a:extLst>
          </p:cNvPr>
          <p:cNvCxnSpPr/>
          <p:nvPr/>
        </p:nvCxnSpPr>
        <p:spPr>
          <a:xfrm>
            <a:off x="7609231" y="4532692"/>
            <a:ext cx="994786" cy="0"/>
          </a:xfrm>
          <a:prstGeom prst="straightConnector1">
            <a:avLst/>
          </a:prstGeom>
          <a:ln w="57150">
            <a:solidFill>
              <a:srgbClr val="74276C"/>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aphic 5" descr="Car">
            <a:extLst>
              <a:ext uri="{FF2B5EF4-FFF2-40B4-BE49-F238E27FC236}">
                <a16:creationId xmlns:a16="http://schemas.microsoft.com/office/drawing/2014/main" id="{78647529-A0F2-FB47-A405-AC55ECA99FB8}"/>
              </a:ext>
            </a:extLst>
          </p:cNvPr>
          <p:cNvGrpSpPr/>
          <p:nvPr/>
        </p:nvGrpSpPr>
        <p:grpSpPr>
          <a:xfrm>
            <a:off x="8656962" y="3371736"/>
            <a:ext cx="2206083" cy="2295353"/>
            <a:chOff x="838200" y="3583544"/>
            <a:chExt cx="2100147" cy="2100147"/>
          </a:xfrm>
          <a:blipFill>
            <a:blip r:embed="rId2"/>
            <a:tile tx="0" ty="0" sx="100000" sy="100000" flip="none" algn="tl"/>
          </a:blipFill>
        </p:grpSpPr>
        <p:sp>
          <p:nvSpPr>
            <p:cNvPr id="25" name="Freeform 24">
              <a:extLst>
                <a:ext uri="{FF2B5EF4-FFF2-40B4-BE49-F238E27FC236}">
                  <a16:creationId xmlns:a16="http://schemas.microsoft.com/office/drawing/2014/main" id="{36DC05EB-B821-4446-A3B1-6044684A2D04}"/>
                </a:ext>
              </a:extLst>
            </p:cNvPr>
            <p:cNvSpPr/>
            <p:nvPr/>
          </p:nvSpPr>
          <p:spPr>
            <a:xfrm>
              <a:off x="1188224"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3E43FC1-1A60-DE45-9FFA-7442BCDD713E}"/>
                </a:ext>
              </a:extLst>
            </p:cNvPr>
            <p:cNvSpPr/>
            <p:nvPr/>
          </p:nvSpPr>
          <p:spPr>
            <a:xfrm>
              <a:off x="2238298" y="4764876"/>
              <a:ext cx="350024" cy="350024"/>
            </a:xfrm>
            <a:custGeom>
              <a:avLst/>
              <a:gdLst>
                <a:gd name="connsiteX0" fmla="*/ 350025 w 350024"/>
                <a:gd name="connsiteY0" fmla="*/ 175012 h 350024"/>
                <a:gd name="connsiteX1" fmla="*/ 175012 w 350024"/>
                <a:gd name="connsiteY1" fmla="*/ 350025 h 350024"/>
                <a:gd name="connsiteX2" fmla="*/ 0 w 350024"/>
                <a:gd name="connsiteY2" fmla="*/ 175012 h 350024"/>
                <a:gd name="connsiteX3" fmla="*/ 175012 w 350024"/>
                <a:gd name="connsiteY3" fmla="*/ 0 h 350024"/>
                <a:gd name="connsiteX4" fmla="*/ 350025 w 350024"/>
                <a:gd name="connsiteY4" fmla="*/ 175012 h 350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24" h="350024">
                  <a:moveTo>
                    <a:pt x="350025" y="175012"/>
                  </a:moveTo>
                  <a:cubicBezTo>
                    <a:pt x="350025" y="271669"/>
                    <a:pt x="271669" y="350025"/>
                    <a:pt x="175012" y="350025"/>
                  </a:cubicBezTo>
                  <a:cubicBezTo>
                    <a:pt x="78356" y="350025"/>
                    <a:pt x="0" y="271669"/>
                    <a:pt x="0" y="175012"/>
                  </a:cubicBezTo>
                  <a:cubicBezTo>
                    <a:pt x="0" y="78356"/>
                    <a:pt x="78356" y="0"/>
                    <a:pt x="175012" y="0"/>
                  </a:cubicBezTo>
                  <a:cubicBezTo>
                    <a:pt x="271669" y="0"/>
                    <a:pt x="350025" y="78356"/>
                    <a:pt x="350025" y="175012"/>
                  </a:cubicBezTo>
                  <a:close/>
                </a:path>
              </a:pathLst>
            </a:custGeom>
            <a:solidFill>
              <a:schemeClr val="tx1"/>
            </a:solidFill>
            <a:ln w="21828"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4515BBBD-5D90-AA48-9D36-43E417E985D8}"/>
                </a:ext>
              </a:extLst>
            </p:cNvPr>
            <p:cNvSpPr/>
            <p:nvPr/>
          </p:nvSpPr>
          <p:spPr>
            <a:xfrm>
              <a:off x="925706" y="4152333"/>
              <a:ext cx="1925134" cy="787555"/>
            </a:xfrm>
            <a:custGeom>
              <a:avLst/>
              <a:gdLst>
                <a:gd name="connsiteX0" fmla="*/ 765679 w 1925134"/>
                <a:gd name="connsiteY0" fmla="*/ 350025 h 787555"/>
                <a:gd name="connsiteX1" fmla="*/ 765679 w 1925134"/>
                <a:gd name="connsiteY1" fmla="*/ 87506 h 787555"/>
                <a:gd name="connsiteX2" fmla="*/ 1065387 w 1925134"/>
                <a:gd name="connsiteY2" fmla="*/ 87506 h 787555"/>
                <a:gd name="connsiteX3" fmla="*/ 1126641 w 1925134"/>
                <a:gd name="connsiteY3" fmla="*/ 113758 h 787555"/>
                <a:gd name="connsiteX4" fmla="*/ 1362908 w 1925134"/>
                <a:gd name="connsiteY4" fmla="*/ 350025 h 787555"/>
                <a:gd name="connsiteX5" fmla="*/ 765679 w 1925134"/>
                <a:gd name="connsiteY5" fmla="*/ 350025 h 787555"/>
                <a:gd name="connsiteX6" fmla="*/ 678173 w 1925134"/>
                <a:gd name="connsiteY6" fmla="*/ 350025 h 787555"/>
                <a:gd name="connsiteX7" fmla="*/ 124696 w 1925134"/>
                <a:gd name="connsiteY7" fmla="*/ 350025 h 787555"/>
                <a:gd name="connsiteX8" fmla="*/ 360963 w 1925134"/>
                <a:gd name="connsiteY8" fmla="*/ 113758 h 787555"/>
                <a:gd name="connsiteX9" fmla="*/ 422217 w 1925134"/>
                <a:gd name="connsiteY9" fmla="*/ 87506 h 787555"/>
                <a:gd name="connsiteX10" fmla="*/ 678173 w 1925134"/>
                <a:gd name="connsiteY10" fmla="*/ 87506 h 787555"/>
                <a:gd name="connsiteX11" fmla="*/ 678173 w 1925134"/>
                <a:gd name="connsiteY11" fmla="*/ 350025 h 787555"/>
                <a:gd name="connsiteX12" fmla="*/ 1706370 w 1925134"/>
                <a:gd name="connsiteY12" fmla="*/ 350025 h 787555"/>
                <a:gd name="connsiteX13" fmla="*/ 1524794 w 1925134"/>
                <a:gd name="connsiteY13" fmla="*/ 350025 h 787555"/>
                <a:gd name="connsiteX14" fmla="*/ 1463540 w 1925134"/>
                <a:gd name="connsiteY14" fmla="*/ 323773 h 787555"/>
                <a:gd name="connsiteX15" fmla="*/ 1187896 w 1925134"/>
                <a:gd name="connsiteY15" fmla="*/ 50316 h 787555"/>
                <a:gd name="connsiteX16" fmla="*/ 1063199 w 1925134"/>
                <a:gd name="connsiteY16" fmla="*/ 0 h 787555"/>
                <a:gd name="connsiteX17" fmla="*/ 422217 w 1925134"/>
                <a:gd name="connsiteY17" fmla="*/ 0 h 787555"/>
                <a:gd name="connsiteX18" fmla="*/ 297521 w 1925134"/>
                <a:gd name="connsiteY18" fmla="*/ 50316 h 787555"/>
                <a:gd name="connsiteX19" fmla="*/ 26252 w 1925134"/>
                <a:gd name="connsiteY19" fmla="*/ 323773 h 787555"/>
                <a:gd name="connsiteX20" fmla="*/ 0 w 1925134"/>
                <a:gd name="connsiteY20" fmla="*/ 387215 h 787555"/>
                <a:gd name="connsiteX21" fmla="*/ 0 w 1925134"/>
                <a:gd name="connsiteY21" fmla="*/ 612543 h 787555"/>
                <a:gd name="connsiteX22" fmla="*/ 175012 w 1925134"/>
                <a:gd name="connsiteY22" fmla="*/ 787555 h 787555"/>
                <a:gd name="connsiteX23" fmla="*/ 196889 w 1925134"/>
                <a:gd name="connsiteY23" fmla="*/ 787555 h 787555"/>
                <a:gd name="connsiteX24" fmla="*/ 437531 w 1925134"/>
                <a:gd name="connsiteY24" fmla="*/ 546913 h 787555"/>
                <a:gd name="connsiteX25" fmla="*/ 678173 w 1925134"/>
                <a:gd name="connsiteY25" fmla="*/ 787555 h 787555"/>
                <a:gd name="connsiteX26" fmla="*/ 1246962 w 1925134"/>
                <a:gd name="connsiteY26" fmla="*/ 787555 h 787555"/>
                <a:gd name="connsiteX27" fmla="*/ 1487604 w 1925134"/>
                <a:gd name="connsiteY27" fmla="*/ 546913 h 787555"/>
                <a:gd name="connsiteX28" fmla="*/ 1728246 w 1925134"/>
                <a:gd name="connsiteY28" fmla="*/ 787555 h 787555"/>
                <a:gd name="connsiteX29" fmla="*/ 1837629 w 1925134"/>
                <a:gd name="connsiteY29" fmla="*/ 787555 h 787555"/>
                <a:gd name="connsiteX30" fmla="*/ 1925135 w 1925134"/>
                <a:gd name="connsiteY30" fmla="*/ 700049 h 787555"/>
                <a:gd name="connsiteX31" fmla="*/ 1925135 w 1925134"/>
                <a:gd name="connsiteY31" fmla="*/ 568790 h 787555"/>
                <a:gd name="connsiteX32" fmla="*/ 1706370 w 1925134"/>
                <a:gd name="connsiteY32" fmla="*/ 350025 h 78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5134" h="787555">
                  <a:moveTo>
                    <a:pt x="765679" y="350025"/>
                  </a:moveTo>
                  <a:lnTo>
                    <a:pt x="765679" y="87506"/>
                  </a:lnTo>
                  <a:lnTo>
                    <a:pt x="1065387" y="87506"/>
                  </a:lnTo>
                  <a:cubicBezTo>
                    <a:pt x="1089451" y="87506"/>
                    <a:pt x="1111328" y="96257"/>
                    <a:pt x="1126641" y="113758"/>
                  </a:cubicBezTo>
                  <a:lnTo>
                    <a:pt x="1362908" y="350025"/>
                  </a:lnTo>
                  <a:lnTo>
                    <a:pt x="765679" y="350025"/>
                  </a:lnTo>
                  <a:close/>
                  <a:moveTo>
                    <a:pt x="678173" y="350025"/>
                  </a:moveTo>
                  <a:lnTo>
                    <a:pt x="124696" y="350025"/>
                  </a:lnTo>
                  <a:lnTo>
                    <a:pt x="360963" y="113758"/>
                  </a:lnTo>
                  <a:cubicBezTo>
                    <a:pt x="378464" y="96257"/>
                    <a:pt x="400341" y="87506"/>
                    <a:pt x="422217" y="87506"/>
                  </a:cubicBezTo>
                  <a:lnTo>
                    <a:pt x="678173" y="87506"/>
                  </a:lnTo>
                  <a:lnTo>
                    <a:pt x="678173" y="350025"/>
                  </a:lnTo>
                  <a:close/>
                  <a:moveTo>
                    <a:pt x="1706370" y="350025"/>
                  </a:moveTo>
                  <a:lnTo>
                    <a:pt x="1524794" y="350025"/>
                  </a:lnTo>
                  <a:cubicBezTo>
                    <a:pt x="1500730" y="350025"/>
                    <a:pt x="1478854" y="341274"/>
                    <a:pt x="1463540" y="323773"/>
                  </a:cubicBezTo>
                  <a:lnTo>
                    <a:pt x="1187896" y="50316"/>
                  </a:lnTo>
                  <a:cubicBezTo>
                    <a:pt x="1155081" y="17501"/>
                    <a:pt x="1111328" y="0"/>
                    <a:pt x="1063199" y="0"/>
                  </a:cubicBezTo>
                  <a:lnTo>
                    <a:pt x="422217" y="0"/>
                  </a:lnTo>
                  <a:cubicBezTo>
                    <a:pt x="376276" y="0"/>
                    <a:pt x="330336" y="17501"/>
                    <a:pt x="297521" y="50316"/>
                  </a:cubicBezTo>
                  <a:lnTo>
                    <a:pt x="26252" y="323773"/>
                  </a:lnTo>
                  <a:cubicBezTo>
                    <a:pt x="8751" y="341274"/>
                    <a:pt x="0" y="363150"/>
                    <a:pt x="0" y="387215"/>
                  </a:cubicBezTo>
                  <a:lnTo>
                    <a:pt x="0" y="612543"/>
                  </a:lnTo>
                  <a:cubicBezTo>
                    <a:pt x="0" y="708800"/>
                    <a:pt x="78756" y="787555"/>
                    <a:pt x="175012" y="787555"/>
                  </a:cubicBezTo>
                  <a:lnTo>
                    <a:pt x="196889" y="787555"/>
                  </a:lnTo>
                  <a:cubicBezTo>
                    <a:pt x="196889" y="654108"/>
                    <a:pt x="304084" y="546913"/>
                    <a:pt x="437531" y="546913"/>
                  </a:cubicBezTo>
                  <a:cubicBezTo>
                    <a:pt x="570978" y="546913"/>
                    <a:pt x="678173" y="654108"/>
                    <a:pt x="678173" y="787555"/>
                  </a:cubicBezTo>
                  <a:lnTo>
                    <a:pt x="1246962" y="787555"/>
                  </a:lnTo>
                  <a:cubicBezTo>
                    <a:pt x="1246962" y="654108"/>
                    <a:pt x="1354157" y="546913"/>
                    <a:pt x="1487604" y="546913"/>
                  </a:cubicBezTo>
                  <a:cubicBezTo>
                    <a:pt x="1621051" y="546913"/>
                    <a:pt x="1728246" y="654108"/>
                    <a:pt x="1728246" y="787555"/>
                  </a:cubicBezTo>
                  <a:lnTo>
                    <a:pt x="1837629" y="787555"/>
                  </a:lnTo>
                  <a:cubicBezTo>
                    <a:pt x="1885757" y="787555"/>
                    <a:pt x="1925135" y="748177"/>
                    <a:pt x="1925135" y="700049"/>
                  </a:cubicBezTo>
                  <a:lnTo>
                    <a:pt x="1925135" y="568790"/>
                  </a:lnTo>
                  <a:cubicBezTo>
                    <a:pt x="1925135" y="448469"/>
                    <a:pt x="1826690" y="350025"/>
                    <a:pt x="1706370" y="350025"/>
                  </a:cubicBezTo>
                  <a:close/>
                </a:path>
              </a:pathLst>
            </a:custGeom>
            <a:solidFill>
              <a:schemeClr val="bg1">
                <a:lumMod val="85000"/>
              </a:schemeClr>
            </a:solidFill>
            <a:ln w="21828" cap="flat">
              <a:solidFill>
                <a:schemeClr val="tx1"/>
              </a:solidFill>
              <a:prstDash val="solid"/>
              <a:miter/>
            </a:ln>
          </p:spPr>
          <p:txBody>
            <a:bodyPr rtlCol="0" anchor="ctr"/>
            <a:lstStyle/>
            <a:p>
              <a:endParaRPr lang="en-US"/>
            </a:p>
          </p:txBody>
        </p:sp>
      </p:grpSp>
    </p:spTree>
    <p:extLst>
      <p:ext uri="{BB962C8B-B14F-4D97-AF65-F5344CB8AC3E}">
        <p14:creationId xmlns:p14="http://schemas.microsoft.com/office/powerpoint/2010/main" val="4275081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7B2F-673D-B04C-A1C5-C6B1743CD7D0}"/>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Why Functions?</a:t>
            </a:r>
          </a:p>
        </p:txBody>
      </p:sp>
      <p:sp>
        <p:nvSpPr>
          <p:cNvPr id="3" name="Content Placeholder 2">
            <a:extLst>
              <a:ext uri="{FF2B5EF4-FFF2-40B4-BE49-F238E27FC236}">
                <a16:creationId xmlns:a16="http://schemas.microsoft.com/office/drawing/2014/main" id="{85C1FCCE-961C-3E4C-90B7-5ED2FC65E9C8}"/>
              </a:ext>
            </a:extLst>
          </p:cNvPr>
          <p:cNvSpPr>
            <a:spLocks noGrp="1"/>
          </p:cNvSpPr>
          <p:nvPr>
            <p:ph idx="1"/>
          </p:nvPr>
        </p:nvSpPr>
        <p:spPr>
          <a:xfrm>
            <a:off x="828367" y="2005632"/>
            <a:ext cx="10515600" cy="2846736"/>
          </a:xfrm>
        </p:spPr>
        <p:txBody>
          <a:bodyPr/>
          <a:lstStyle/>
          <a:p>
            <a:pPr marL="0" indent="0">
              <a:buNone/>
            </a:pPr>
            <a:r>
              <a:rPr lang="en-US" dirty="0">
                <a:latin typeface="Montserrat" pitchFamily="2" charset="77"/>
              </a:rPr>
              <a:t>The main advantage of functions is that you can write them once and use them multiple times ⟶ </a:t>
            </a:r>
            <a:r>
              <a:rPr lang="en-US" b="1" dirty="0">
                <a:latin typeface="Montserrat" pitchFamily="2" charset="77"/>
              </a:rPr>
              <a:t>reusable</a:t>
            </a:r>
          </a:p>
          <a:p>
            <a:pPr marL="0" indent="0">
              <a:buNone/>
            </a:pPr>
            <a:endParaRPr lang="en-US" b="1" dirty="0">
              <a:latin typeface="Montserrat" pitchFamily="2" charset="77"/>
            </a:endParaRPr>
          </a:p>
          <a:p>
            <a:pPr marL="0" indent="0">
              <a:buNone/>
            </a:pPr>
            <a:r>
              <a:rPr lang="en-US" dirty="0">
                <a:latin typeface="Montserrat" pitchFamily="2" charset="77"/>
              </a:rPr>
              <a:t>For example, we can use the Car Wash function with different dirty cars, rather than creating a new car wash for each car; we can </a:t>
            </a:r>
            <a:r>
              <a:rPr lang="en-US" b="1" dirty="0">
                <a:latin typeface="Montserrat" pitchFamily="2" charset="77"/>
              </a:rPr>
              <a:t>reuse</a:t>
            </a:r>
            <a:r>
              <a:rPr lang="en-US" dirty="0">
                <a:latin typeface="Montserrat" pitchFamily="2" charset="77"/>
              </a:rPr>
              <a:t> our car wash.</a:t>
            </a:r>
          </a:p>
        </p:txBody>
      </p:sp>
      <p:sp>
        <p:nvSpPr>
          <p:cNvPr id="5" name="Snip Diagonal Corner of Rectangle 4">
            <a:extLst>
              <a:ext uri="{FF2B5EF4-FFF2-40B4-BE49-F238E27FC236}">
                <a16:creationId xmlns:a16="http://schemas.microsoft.com/office/drawing/2014/main" id="{3F12CF18-5531-8342-8F28-69CDC1F08B2B}"/>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162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C471-1DAF-254C-91BD-4BCCD5243FF3}"/>
              </a:ext>
            </a:extLst>
          </p:cNvPr>
          <p:cNvSpPr>
            <a:spLocks noGrp="1"/>
          </p:cNvSpPr>
          <p:nvPr>
            <p:ph type="title"/>
          </p:nvPr>
        </p:nvSpPr>
        <p:spPr>
          <a:xfrm>
            <a:off x="838200" y="224631"/>
            <a:ext cx="10515600" cy="1325563"/>
          </a:xfrm>
        </p:spPr>
        <p:txBody>
          <a:bodyPr>
            <a:normAutofit/>
          </a:bodyPr>
          <a:lstStyle/>
          <a:p>
            <a:pPr algn="ctr"/>
            <a:r>
              <a:rPr lang="en-US" sz="4800" b="1" dirty="0">
                <a:solidFill>
                  <a:srgbClr val="74276C"/>
                </a:solidFill>
                <a:latin typeface="Montserrat ExtraBold" pitchFamily="2" charset="77"/>
              </a:rPr>
              <a:t>Defining Functions</a:t>
            </a:r>
          </a:p>
        </p:txBody>
      </p:sp>
      <p:sp>
        <p:nvSpPr>
          <p:cNvPr id="3" name="Content Placeholder 2">
            <a:extLst>
              <a:ext uri="{FF2B5EF4-FFF2-40B4-BE49-F238E27FC236}">
                <a16:creationId xmlns:a16="http://schemas.microsoft.com/office/drawing/2014/main" id="{5649B738-2019-FA4C-B242-B0F1C8DE18C5}"/>
              </a:ext>
            </a:extLst>
          </p:cNvPr>
          <p:cNvSpPr>
            <a:spLocks noGrp="1"/>
          </p:cNvSpPr>
          <p:nvPr>
            <p:ph idx="1"/>
          </p:nvPr>
        </p:nvSpPr>
        <p:spPr>
          <a:xfrm>
            <a:off x="838200" y="1558515"/>
            <a:ext cx="10515600" cy="4351338"/>
          </a:xfrm>
        </p:spPr>
        <p:txBody>
          <a:bodyPr/>
          <a:lstStyle/>
          <a:p>
            <a:pPr marL="0" indent="0">
              <a:buNone/>
            </a:pPr>
            <a:r>
              <a:rPr lang="en-US" dirty="0">
                <a:latin typeface="Montserrat" pitchFamily="2" charset="77"/>
              </a:rPr>
              <a:t>To write a function, you write the </a:t>
            </a:r>
            <a:r>
              <a:rPr lang="en-US" b="1" dirty="0">
                <a:latin typeface="Montserrat" pitchFamily="2" charset="77"/>
              </a:rPr>
              <a:t>function</a:t>
            </a:r>
            <a:r>
              <a:rPr lang="en-US" dirty="0">
                <a:latin typeface="Montserrat" pitchFamily="2" charset="77"/>
              </a:rPr>
              <a:t> keyword, followed by your functions </a:t>
            </a:r>
            <a:r>
              <a:rPr lang="en-US" b="1" dirty="0">
                <a:latin typeface="Montserrat" pitchFamily="2" charset="77"/>
              </a:rPr>
              <a:t>name</a:t>
            </a:r>
            <a:r>
              <a:rPr lang="en-US" dirty="0">
                <a:latin typeface="Montserrat" pitchFamily="2" charset="77"/>
              </a:rPr>
              <a:t> with a set of </a:t>
            </a:r>
            <a:r>
              <a:rPr lang="en-US" b="1" dirty="0">
                <a:latin typeface="Montserrat" pitchFamily="2" charset="77"/>
              </a:rPr>
              <a:t>parenthesis ()</a:t>
            </a:r>
            <a:r>
              <a:rPr lang="en-US" dirty="0">
                <a:latin typeface="Montserrat" pitchFamily="2" charset="77"/>
              </a:rPr>
              <a:t> at its end. Lastly, add a pair of </a:t>
            </a:r>
            <a:r>
              <a:rPr lang="en-US" b="1" dirty="0">
                <a:latin typeface="Montserrat" pitchFamily="2" charset="77"/>
              </a:rPr>
              <a:t>curly brackets</a:t>
            </a:r>
            <a:r>
              <a:rPr lang="en-US" b="1" dirty="0">
                <a:solidFill>
                  <a:srgbClr val="FF0000"/>
                </a:solidFill>
                <a:latin typeface="Montserrat" pitchFamily="2" charset="77"/>
              </a:rPr>
              <a:t> </a:t>
            </a:r>
            <a:r>
              <a:rPr lang="en-US" b="1" dirty="0">
                <a:latin typeface="Montserrat" pitchFamily="2" charset="77"/>
              </a:rPr>
              <a:t>{}</a:t>
            </a:r>
            <a:r>
              <a:rPr lang="en-US" dirty="0">
                <a:latin typeface="Montserrat" pitchFamily="2" charset="77"/>
              </a:rPr>
              <a:t>.</a:t>
            </a:r>
            <a:r>
              <a:rPr lang="en-US" dirty="0">
                <a:solidFill>
                  <a:srgbClr val="FF0000"/>
                </a:solidFill>
                <a:latin typeface="Montserrat" pitchFamily="2" charset="77"/>
              </a:rPr>
              <a:t> </a:t>
            </a:r>
            <a:r>
              <a:rPr lang="en-US" dirty="0">
                <a:latin typeface="Montserrat" pitchFamily="2" charset="77"/>
              </a:rPr>
              <a:t>The code for your function will go between these brackets.</a:t>
            </a:r>
          </a:p>
        </p:txBody>
      </p:sp>
      <p:sp>
        <p:nvSpPr>
          <p:cNvPr id="4" name="Snip Diagonal Corner of Rectangle 3">
            <a:extLst>
              <a:ext uri="{FF2B5EF4-FFF2-40B4-BE49-F238E27FC236}">
                <a16:creationId xmlns:a16="http://schemas.microsoft.com/office/drawing/2014/main" id="{D6F5090F-621C-FF40-B5C3-7A3E60F9EF9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B5F4B-7CD9-A045-A30E-D7EE95923A83}"/>
              </a:ext>
            </a:extLst>
          </p:cNvPr>
          <p:cNvPicPr>
            <a:picLocks noChangeAspect="1"/>
          </p:cNvPicPr>
          <p:nvPr/>
        </p:nvPicPr>
        <p:blipFill>
          <a:blip r:embed="rId2"/>
          <a:stretch>
            <a:fillRect/>
          </a:stretch>
        </p:blipFill>
        <p:spPr>
          <a:xfrm>
            <a:off x="2479801" y="4330573"/>
            <a:ext cx="8504060" cy="1710403"/>
          </a:xfrm>
          <a:prstGeom prst="rect">
            <a:avLst/>
          </a:prstGeom>
        </p:spPr>
      </p:pic>
      <p:cxnSp>
        <p:nvCxnSpPr>
          <p:cNvPr id="7" name="Straight Arrow Connector 6">
            <a:extLst>
              <a:ext uri="{FF2B5EF4-FFF2-40B4-BE49-F238E27FC236}">
                <a16:creationId xmlns:a16="http://schemas.microsoft.com/office/drawing/2014/main" id="{16AFB8B3-23A5-3249-86F8-31EC853009B9}"/>
              </a:ext>
            </a:extLst>
          </p:cNvPr>
          <p:cNvCxnSpPr>
            <a:cxnSpLocks/>
          </p:cNvCxnSpPr>
          <p:nvPr/>
        </p:nvCxnSpPr>
        <p:spPr>
          <a:xfrm>
            <a:off x="2143432" y="4670322"/>
            <a:ext cx="440451" cy="0"/>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AFBC8-11D6-BC47-BFB2-FF6B58D87A82}"/>
              </a:ext>
            </a:extLst>
          </p:cNvPr>
          <p:cNvSpPr txBox="1"/>
          <p:nvPr/>
        </p:nvSpPr>
        <p:spPr>
          <a:xfrm>
            <a:off x="313861" y="4200709"/>
            <a:ext cx="2064774" cy="1477328"/>
          </a:xfrm>
          <a:prstGeom prst="rect">
            <a:avLst/>
          </a:prstGeom>
          <a:noFill/>
        </p:spPr>
        <p:txBody>
          <a:bodyPr wrap="square" rtlCol="0">
            <a:spAutoFit/>
          </a:bodyPr>
          <a:lstStyle/>
          <a:p>
            <a:r>
              <a:rPr lang="en-US" dirty="0">
                <a:latin typeface="Montserrat" pitchFamily="2" charset="77"/>
              </a:rPr>
              <a:t>Function keyword tells JavaScript we’re about to write a function</a:t>
            </a:r>
          </a:p>
        </p:txBody>
      </p:sp>
      <p:cxnSp>
        <p:nvCxnSpPr>
          <p:cNvPr id="10" name="Straight Arrow Connector 9">
            <a:extLst>
              <a:ext uri="{FF2B5EF4-FFF2-40B4-BE49-F238E27FC236}">
                <a16:creationId xmlns:a16="http://schemas.microsoft.com/office/drawing/2014/main" id="{F6C60739-F158-A340-BC15-5CAF67BCB2C2}"/>
              </a:ext>
            </a:extLst>
          </p:cNvPr>
          <p:cNvCxnSpPr>
            <a:cxnSpLocks/>
          </p:cNvCxnSpPr>
          <p:nvPr/>
        </p:nvCxnSpPr>
        <p:spPr>
          <a:xfrm>
            <a:off x="5901355" y="4087637"/>
            <a:ext cx="0" cy="447369"/>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A68B78-A479-CE42-879A-20E7185B57C8}"/>
              </a:ext>
            </a:extLst>
          </p:cNvPr>
          <p:cNvSpPr txBox="1"/>
          <p:nvPr/>
        </p:nvSpPr>
        <p:spPr>
          <a:xfrm>
            <a:off x="4904381" y="3718305"/>
            <a:ext cx="1993948" cy="369332"/>
          </a:xfrm>
          <a:prstGeom prst="rect">
            <a:avLst/>
          </a:prstGeom>
          <a:noFill/>
        </p:spPr>
        <p:txBody>
          <a:bodyPr wrap="square" rtlCol="0">
            <a:spAutoFit/>
          </a:bodyPr>
          <a:lstStyle/>
          <a:p>
            <a:r>
              <a:rPr lang="en-US" dirty="0">
                <a:latin typeface="Montserrat" pitchFamily="2" charset="77"/>
              </a:rPr>
              <a:t>Function name</a:t>
            </a:r>
          </a:p>
        </p:txBody>
      </p:sp>
      <p:cxnSp>
        <p:nvCxnSpPr>
          <p:cNvPr id="14" name="Curved Connector 13">
            <a:extLst>
              <a:ext uri="{FF2B5EF4-FFF2-40B4-BE49-F238E27FC236}">
                <a16:creationId xmlns:a16="http://schemas.microsoft.com/office/drawing/2014/main" id="{CD24D760-C7AD-3342-80FF-E2B2D7148FD8}"/>
              </a:ext>
            </a:extLst>
          </p:cNvPr>
          <p:cNvCxnSpPr>
            <a:cxnSpLocks/>
          </p:cNvCxnSpPr>
          <p:nvPr/>
        </p:nvCxnSpPr>
        <p:spPr>
          <a:xfrm rot="10800000">
            <a:off x="2664542" y="5918175"/>
            <a:ext cx="4896466" cy="443297"/>
          </a:xfrm>
          <a:prstGeom prst="curvedConnector3">
            <a:avLst>
              <a:gd name="adj1" fmla="val 100000"/>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EEA338-C8C4-4241-85F4-2EDC88093C7C}"/>
              </a:ext>
            </a:extLst>
          </p:cNvPr>
          <p:cNvSpPr txBox="1"/>
          <p:nvPr/>
        </p:nvSpPr>
        <p:spPr>
          <a:xfrm>
            <a:off x="7510425" y="6139624"/>
            <a:ext cx="4368364" cy="369332"/>
          </a:xfrm>
          <a:prstGeom prst="rect">
            <a:avLst/>
          </a:prstGeom>
          <a:noFill/>
        </p:spPr>
        <p:txBody>
          <a:bodyPr wrap="square" rtlCol="0">
            <a:spAutoFit/>
          </a:bodyPr>
          <a:lstStyle/>
          <a:p>
            <a:r>
              <a:rPr lang="en-US" dirty="0">
                <a:latin typeface="Montserrat" pitchFamily="2" charset="77"/>
              </a:rPr>
              <a:t>Write function code within brackets</a:t>
            </a:r>
          </a:p>
        </p:txBody>
      </p:sp>
      <p:cxnSp>
        <p:nvCxnSpPr>
          <p:cNvPr id="24" name="Curved Connector 23">
            <a:extLst>
              <a:ext uri="{FF2B5EF4-FFF2-40B4-BE49-F238E27FC236}">
                <a16:creationId xmlns:a16="http://schemas.microsoft.com/office/drawing/2014/main" id="{27056A95-8282-7A45-9841-C259507008C6}"/>
              </a:ext>
            </a:extLst>
          </p:cNvPr>
          <p:cNvCxnSpPr>
            <a:cxnSpLocks/>
            <a:stCxn id="22" idx="0"/>
          </p:cNvCxnSpPr>
          <p:nvPr/>
        </p:nvCxnSpPr>
        <p:spPr>
          <a:xfrm rot="16200000" flipV="1">
            <a:off x="8271699" y="4716716"/>
            <a:ext cx="1469302" cy="1376514"/>
          </a:xfrm>
          <a:prstGeom prst="curvedConnector3">
            <a:avLst>
              <a:gd name="adj1" fmla="val 97512"/>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9DDFAB98-AB36-6741-9296-ECFA96B097F1}"/>
              </a:ext>
            </a:extLst>
          </p:cNvPr>
          <p:cNvCxnSpPr>
            <a:cxnSpLocks/>
          </p:cNvCxnSpPr>
          <p:nvPr/>
        </p:nvCxnSpPr>
        <p:spPr>
          <a:xfrm rot="10800000" flipV="1">
            <a:off x="7747819" y="4087635"/>
            <a:ext cx="973394" cy="435203"/>
          </a:xfrm>
          <a:prstGeom prst="curvedConnector3">
            <a:avLst>
              <a:gd name="adj1" fmla="val 99495"/>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C5F12B5-E76F-C149-95D3-F8FE1A0BB683}"/>
              </a:ext>
            </a:extLst>
          </p:cNvPr>
          <p:cNvSpPr txBox="1"/>
          <p:nvPr/>
        </p:nvSpPr>
        <p:spPr>
          <a:xfrm>
            <a:off x="8740420" y="3703494"/>
            <a:ext cx="2344599" cy="646331"/>
          </a:xfrm>
          <a:prstGeom prst="rect">
            <a:avLst/>
          </a:prstGeom>
          <a:noFill/>
        </p:spPr>
        <p:txBody>
          <a:bodyPr wrap="square" rtlCol="0">
            <a:spAutoFit/>
          </a:bodyPr>
          <a:lstStyle/>
          <a:p>
            <a:r>
              <a:rPr lang="en-US" dirty="0">
                <a:latin typeface="Montserrat" pitchFamily="2" charset="77"/>
              </a:rPr>
              <a:t>Don’t forget these parenthesis!</a:t>
            </a:r>
          </a:p>
        </p:txBody>
      </p:sp>
    </p:spTree>
    <p:extLst>
      <p:ext uri="{BB962C8B-B14F-4D97-AF65-F5344CB8AC3E}">
        <p14:creationId xmlns:p14="http://schemas.microsoft.com/office/powerpoint/2010/main" val="275560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BC359-261C-C843-A60F-3E56542A343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Calling Functions</a:t>
            </a:r>
          </a:p>
        </p:txBody>
      </p:sp>
      <p:sp>
        <p:nvSpPr>
          <p:cNvPr id="3" name="Content Placeholder 2">
            <a:extLst>
              <a:ext uri="{FF2B5EF4-FFF2-40B4-BE49-F238E27FC236}">
                <a16:creationId xmlns:a16="http://schemas.microsoft.com/office/drawing/2014/main" id="{2BD20DE3-1571-744C-AF9D-C4AA455DCA37}"/>
              </a:ext>
            </a:extLst>
          </p:cNvPr>
          <p:cNvSpPr>
            <a:spLocks noGrp="1"/>
          </p:cNvSpPr>
          <p:nvPr>
            <p:ph idx="1"/>
          </p:nvPr>
        </p:nvSpPr>
        <p:spPr/>
        <p:txBody>
          <a:bodyPr/>
          <a:lstStyle/>
          <a:p>
            <a:pPr marL="0" indent="0">
              <a:buNone/>
            </a:pPr>
            <a:r>
              <a:rPr lang="en-US" dirty="0">
                <a:latin typeface="Montserrat" pitchFamily="2" charset="77"/>
              </a:rPr>
              <a:t>Simply defining a function will not execute it. To use your function, you have to </a:t>
            </a:r>
            <a:r>
              <a:rPr lang="en-US" b="1" dirty="0">
                <a:latin typeface="Montserrat" pitchFamily="2" charset="77"/>
              </a:rPr>
              <a:t>call</a:t>
            </a:r>
            <a:r>
              <a:rPr lang="en-US" dirty="0">
                <a:latin typeface="Montserrat" pitchFamily="2" charset="77"/>
              </a:rPr>
              <a:t> it. To call a function, you write its </a:t>
            </a:r>
            <a:r>
              <a:rPr lang="en-US" b="1" dirty="0">
                <a:latin typeface="Montserrat" pitchFamily="2" charset="77"/>
              </a:rPr>
              <a:t>name</a:t>
            </a:r>
            <a:r>
              <a:rPr lang="en-US" dirty="0">
                <a:latin typeface="Montserrat" pitchFamily="2" charset="77"/>
              </a:rPr>
              <a:t> followed by a set of </a:t>
            </a:r>
            <a:r>
              <a:rPr lang="en-US" b="1" dirty="0">
                <a:latin typeface="Montserrat" pitchFamily="2" charset="77"/>
              </a:rPr>
              <a:t>parenthesis</a:t>
            </a:r>
            <a:r>
              <a:rPr lang="en-US" dirty="0">
                <a:latin typeface="Montserrat" pitchFamily="2" charset="77"/>
              </a:rPr>
              <a:t>. Every time you call a function, the code inside your function will be executed.</a:t>
            </a:r>
          </a:p>
        </p:txBody>
      </p:sp>
      <p:sp>
        <p:nvSpPr>
          <p:cNvPr id="4" name="Snip Diagonal Corner of Rectangle 3">
            <a:extLst>
              <a:ext uri="{FF2B5EF4-FFF2-40B4-BE49-F238E27FC236}">
                <a16:creationId xmlns:a16="http://schemas.microsoft.com/office/drawing/2014/main" id="{3353F7AC-3159-2E41-924D-D3368F982D9A}"/>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BCF098-38C1-0D41-BF86-F539EA491373}"/>
              </a:ext>
            </a:extLst>
          </p:cNvPr>
          <p:cNvPicPr>
            <a:picLocks noChangeAspect="1"/>
          </p:cNvPicPr>
          <p:nvPr/>
        </p:nvPicPr>
        <p:blipFill>
          <a:blip r:embed="rId2"/>
          <a:stretch>
            <a:fillRect/>
          </a:stretch>
        </p:blipFill>
        <p:spPr>
          <a:xfrm>
            <a:off x="650158" y="4637561"/>
            <a:ext cx="10891684" cy="694078"/>
          </a:xfrm>
          <a:prstGeom prst="rect">
            <a:avLst/>
          </a:prstGeom>
        </p:spPr>
      </p:pic>
      <p:cxnSp>
        <p:nvCxnSpPr>
          <p:cNvPr id="7" name="Straight Arrow Connector 6">
            <a:extLst>
              <a:ext uri="{FF2B5EF4-FFF2-40B4-BE49-F238E27FC236}">
                <a16:creationId xmlns:a16="http://schemas.microsoft.com/office/drawing/2014/main" id="{64CE5464-9596-2E48-A22B-AFC4EBBD05D9}"/>
              </a:ext>
            </a:extLst>
          </p:cNvPr>
          <p:cNvCxnSpPr>
            <a:cxnSpLocks/>
          </p:cNvCxnSpPr>
          <p:nvPr/>
        </p:nvCxnSpPr>
        <p:spPr>
          <a:xfrm flipV="1">
            <a:off x="2261419" y="5171768"/>
            <a:ext cx="0" cy="707922"/>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0E07C5-EB0E-B241-A0F2-A1284CF22A1F}"/>
              </a:ext>
            </a:extLst>
          </p:cNvPr>
          <p:cNvSpPr txBox="1"/>
          <p:nvPr/>
        </p:nvSpPr>
        <p:spPr>
          <a:xfrm>
            <a:off x="838200" y="5865846"/>
            <a:ext cx="3274142" cy="400110"/>
          </a:xfrm>
          <a:prstGeom prst="rect">
            <a:avLst/>
          </a:prstGeom>
          <a:noFill/>
        </p:spPr>
        <p:txBody>
          <a:bodyPr wrap="square" rtlCol="0">
            <a:spAutoFit/>
          </a:bodyPr>
          <a:lstStyle/>
          <a:p>
            <a:r>
              <a:rPr lang="en-US" sz="2000" dirty="0">
                <a:latin typeface="Montserrat" pitchFamily="2" charset="77"/>
              </a:rPr>
              <a:t>Name of function to call</a:t>
            </a:r>
          </a:p>
        </p:txBody>
      </p:sp>
    </p:spTree>
    <p:extLst>
      <p:ext uri="{BB962C8B-B14F-4D97-AF65-F5344CB8AC3E}">
        <p14:creationId xmlns:p14="http://schemas.microsoft.com/office/powerpoint/2010/main" val="1970270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954107"/>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simple function that </a:t>
            </a:r>
            <a:r>
              <a:rPr lang="en-GB" sz="2800" b="1" dirty="0" err="1">
                <a:solidFill>
                  <a:schemeClr val="bg1"/>
                </a:solidFill>
                <a:latin typeface="Montserrat SemiBold" pitchFamily="2" charset="77"/>
              </a:rPr>
              <a:t>console.logs</a:t>
            </a:r>
            <a:r>
              <a:rPr lang="en-GB" sz="2800" b="1" dirty="0">
                <a:solidFill>
                  <a:schemeClr val="bg1"/>
                </a:solidFill>
                <a:latin typeface="Montserrat SemiBold" pitchFamily="2" charset="77"/>
              </a:rPr>
              <a:t> something, and call it!</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698675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459D48-D8CE-D646-A0C6-8E7BE954B8C4}"/>
              </a:ext>
            </a:extLst>
          </p:cNvPr>
          <p:cNvPicPr>
            <a:picLocks noChangeAspect="1"/>
          </p:cNvPicPr>
          <p:nvPr/>
        </p:nvPicPr>
        <p:blipFill>
          <a:blip r:embed="rId2"/>
          <a:stretch>
            <a:fillRect/>
          </a:stretch>
        </p:blipFill>
        <p:spPr>
          <a:xfrm>
            <a:off x="594852" y="3940989"/>
            <a:ext cx="11021962" cy="2414114"/>
          </a:xfrm>
          <a:prstGeom prst="rect">
            <a:avLst/>
          </a:prstGeom>
        </p:spPr>
      </p:pic>
      <p:sp>
        <p:nvSpPr>
          <p:cNvPr id="2" name="Title 1">
            <a:extLst>
              <a:ext uri="{FF2B5EF4-FFF2-40B4-BE49-F238E27FC236}">
                <a16:creationId xmlns:a16="http://schemas.microsoft.com/office/drawing/2014/main" id="{42D6364E-15E0-6E41-9E45-89165EC1DD9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Function Parameters</a:t>
            </a:r>
          </a:p>
        </p:txBody>
      </p:sp>
      <p:sp>
        <p:nvSpPr>
          <p:cNvPr id="3" name="Content Placeholder 2">
            <a:extLst>
              <a:ext uri="{FF2B5EF4-FFF2-40B4-BE49-F238E27FC236}">
                <a16:creationId xmlns:a16="http://schemas.microsoft.com/office/drawing/2014/main" id="{5C935055-88A5-3245-B36E-F44F0A0755CD}"/>
              </a:ext>
            </a:extLst>
          </p:cNvPr>
          <p:cNvSpPr>
            <a:spLocks noGrp="1"/>
          </p:cNvSpPr>
          <p:nvPr>
            <p:ph idx="1"/>
          </p:nvPr>
        </p:nvSpPr>
        <p:spPr>
          <a:xfrm>
            <a:off x="848033" y="1619148"/>
            <a:ext cx="10515600" cy="4351338"/>
          </a:xfrm>
        </p:spPr>
        <p:txBody>
          <a:bodyPr/>
          <a:lstStyle/>
          <a:p>
            <a:pPr marL="0" indent="0">
              <a:buNone/>
            </a:pPr>
            <a:r>
              <a:rPr lang="en-US" dirty="0">
                <a:latin typeface="Montserrat" pitchFamily="2" charset="77"/>
              </a:rPr>
              <a:t>Inputs to a function are knows as </a:t>
            </a:r>
            <a:r>
              <a:rPr lang="en-US" b="1" dirty="0">
                <a:latin typeface="Montserrat" pitchFamily="2" charset="77"/>
              </a:rPr>
              <a:t>parameters</a:t>
            </a:r>
            <a:r>
              <a:rPr lang="en-US" dirty="0">
                <a:latin typeface="Montserrat" pitchFamily="2" charset="77"/>
              </a:rPr>
              <a:t>. When we define our function, we also define what parameters our function will use. Parameters are given a </a:t>
            </a:r>
            <a:r>
              <a:rPr lang="en-US" b="1" dirty="0">
                <a:latin typeface="Montserrat" pitchFamily="2" charset="77"/>
              </a:rPr>
              <a:t>name</a:t>
            </a:r>
            <a:r>
              <a:rPr lang="en-US" dirty="0">
                <a:latin typeface="Montserrat" pitchFamily="2" charset="77"/>
              </a:rPr>
              <a:t> and written inside the parenthesis after the function name.</a:t>
            </a:r>
          </a:p>
        </p:txBody>
      </p:sp>
      <p:sp>
        <p:nvSpPr>
          <p:cNvPr id="4" name="Snip Diagonal Corner of Rectangle 3">
            <a:extLst>
              <a:ext uri="{FF2B5EF4-FFF2-40B4-BE49-F238E27FC236}">
                <a16:creationId xmlns:a16="http://schemas.microsoft.com/office/drawing/2014/main" id="{32DF8BAD-5A0F-1247-9E95-AF9D86C9B9A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221F03B-B0AA-5248-9A6F-6159C53E5768}"/>
              </a:ext>
            </a:extLst>
          </p:cNvPr>
          <p:cNvCxnSpPr>
            <a:cxnSpLocks/>
          </p:cNvCxnSpPr>
          <p:nvPr/>
        </p:nvCxnSpPr>
        <p:spPr>
          <a:xfrm>
            <a:off x="7089058" y="3696929"/>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BF3B5D-3E96-ED4A-B113-D28BC6613ACA}"/>
              </a:ext>
            </a:extLst>
          </p:cNvPr>
          <p:cNvSpPr txBox="1"/>
          <p:nvPr/>
        </p:nvSpPr>
        <p:spPr>
          <a:xfrm>
            <a:off x="5171769" y="3345763"/>
            <a:ext cx="3834577" cy="400110"/>
          </a:xfrm>
          <a:prstGeom prst="rect">
            <a:avLst/>
          </a:prstGeom>
          <a:noFill/>
        </p:spPr>
        <p:txBody>
          <a:bodyPr wrap="square" rtlCol="0">
            <a:spAutoFit/>
          </a:bodyPr>
          <a:lstStyle/>
          <a:p>
            <a:r>
              <a:rPr lang="en-US" sz="2000" dirty="0">
                <a:latin typeface="Montserrat" pitchFamily="2" charset="77"/>
              </a:rPr>
              <a:t>Parameter called ‘</a:t>
            </a:r>
            <a:r>
              <a:rPr lang="en-US" sz="2000" dirty="0" err="1">
                <a:latin typeface="Montserrat" pitchFamily="2" charset="77"/>
              </a:rPr>
              <a:t>firstName</a:t>
            </a:r>
            <a:r>
              <a:rPr lang="en-US" sz="2000" dirty="0">
                <a:latin typeface="Montserrat" pitchFamily="2" charset="77"/>
              </a:rPr>
              <a:t>’</a:t>
            </a:r>
          </a:p>
        </p:txBody>
      </p:sp>
    </p:spTree>
    <p:extLst>
      <p:ext uri="{BB962C8B-B14F-4D97-AF65-F5344CB8AC3E}">
        <p14:creationId xmlns:p14="http://schemas.microsoft.com/office/powerpoint/2010/main" val="3914031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364E-15E0-6E41-9E45-89165EC1DD9F}"/>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Multiple Parameters</a:t>
            </a:r>
          </a:p>
        </p:txBody>
      </p:sp>
      <p:sp>
        <p:nvSpPr>
          <p:cNvPr id="3" name="Content Placeholder 2">
            <a:extLst>
              <a:ext uri="{FF2B5EF4-FFF2-40B4-BE49-F238E27FC236}">
                <a16:creationId xmlns:a16="http://schemas.microsoft.com/office/drawing/2014/main" id="{5C935055-88A5-3245-B36E-F44F0A0755CD}"/>
              </a:ext>
            </a:extLst>
          </p:cNvPr>
          <p:cNvSpPr>
            <a:spLocks noGrp="1"/>
          </p:cNvSpPr>
          <p:nvPr>
            <p:ph idx="1"/>
          </p:nvPr>
        </p:nvSpPr>
        <p:spPr>
          <a:xfrm>
            <a:off x="848033" y="1619148"/>
            <a:ext cx="10515600" cy="4351338"/>
          </a:xfrm>
        </p:spPr>
        <p:txBody>
          <a:bodyPr/>
          <a:lstStyle/>
          <a:p>
            <a:pPr marL="0" indent="0">
              <a:buNone/>
            </a:pPr>
            <a:r>
              <a:rPr lang="en-US" dirty="0">
                <a:latin typeface="Montserrat" pitchFamily="2" charset="77"/>
              </a:rPr>
              <a:t>You can give your function as many parameters as you want, as long as they are </a:t>
            </a:r>
            <a:r>
              <a:rPr lang="en-US" b="1" dirty="0">
                <a:latin typeface="Montserrat" pitchFamily="2" charset="77"/>
              </a:rPr>
              <a:t>comma-separated</a:t>
            </a:r>
            <a:r>
              <a:rPr lang="en-US" dirty="0">
                <a:latin typeface="Montserrat" pitchFamily="2" charset="77"/>
              </a:rPr>
              <a:t>.</a:t>
            </a:r>
          </a:p>
        </p:txBody>
      </p:sp>
      <p:sp>
        <p:nvSpPr>
          <p:cNvPr id="4" name="Snip Diagonal Corner of Rectangle 3">
            <a:extLst>
              <a:ext uri="{FF2B5EF4-FFF2-40B4-BE49-F238E27FC236}">
                <a16:creationId xmlns:a16="http://schemas.microsoft.com/office/drawing/2014/main" id="{32DF8BAD-5A0F-1247-9E95-AF9D86C9B9A8}"/>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3BD997-4700-E54E-8BDB-344DA67A37A4}"/>
              </a:ext>
            </a:extLst>
          </p:cNvPr>
          <p:cNvPicPr>
            <a:picLocks noChangeAspect="1"/>
          </p:cNvPicPr>
          <p:nvPr/>
        </p:nvPicPr>
        <p:blipFill>
          <a:blip r:embed="rId2"/>
          <a:stretch>
            <a:fillRect/>
          </a:stretch>
        </p:blipFill>
        <p:spPr>
          <a:xfrm>
            <a:off x="502059" y="3774951"/>
            <a:ext cx="11168216" cy="1778179"/>
          </a:xfrm>
          <a:prstGeom prst="rect">
            <a:avLst/>
          </a:prstGeom>
        </p:spPr>
      </p:pic>
      <p:cxnSp>
        <p:nvCxnSpPr>
          <p:cNvPr id="11" name="Straight Arrow Connector 10">
            <a:extLst>
              <a:ext uri="{FF2B5EF4-FFF2-40B4-BE49-F238E27FC236}">
                <a16:creationId xmlns:a16="http://schemas.microsoft.com/office/drawing/2014/main" id="{338B4995-0FBE-7A47-8693-31DEEB93E26E}"/>
              </a:ext>
            </a:extLst>
          </p:cNvPr>
          <p:cNvCxnSpPr>
            <a:cxnSpLocks/>
          </p:cNvCxnSpPr>
          <p:nvPr/>
        </p:nvCxnSpPr>
        <p:spPr>
          <a:xfrm>
            <a:off x="6558116" y="3462777"/>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D5A940E-1DA1-7B43-9B7B-BF3B05E37728}"/>
              </a:ext>
            </a:extLst>
          </p:cNvPr>
          <p:cNvCxnSpPr>
            <a:cxnSpLocks/>
          </p:cNvCxnSpPr>
          <p:nvPr/>
        </p:nvCxnSpPr>
        <p:spPr>
          <a:xfrm>
            <a:off x="8082116" y="3462777"/>
            <a:ext cx="0" cy="462116"/>
          </a:xfrm>
          <a:prstGeom prst="straightConnector1">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D61637-3B68-4E4F-B163-C1C3FA098B1D}"/>
              </a:ext>
            </a:extLst>
          </p:cNvPr>
          <p:cNvSpPr txBox="1"/>
          <p:nvPr/>
        </p:nvSpPr>
        <p:spPr>
          <a:xfrm>
            <a:off x="5506922" y="2793997"/>
            <a:ext cx="4059332" cy="707886"/>
          </a:xfrm>
          <a:prstGeom prst="rect">
            <a:avLst/>
          </a:prstGeom>
          <a:noFill/>
        </p:spPr>
        <p:txBody>
          <a:bodyPr wrap="square" rtlCol="0">
            <a:spAutoFit/>
          </a:bodyPr>
          <a:lstStyle/>
          <a:p>
            <a:r>
              <a:rPr lang="en-US" sz="2000" dirty="0">
                <a:latin typeface="Montserrat" pitchFamily="2" charset="77"/>
              </a:rPr>
              <a:t>Parameters called ‘</a:t>
            </a:r>
            <a:r>
              <a:rPr lang="en-US" sz="2000" dirty="0" err="1">
                <a:latin typeface="Montserrat" pitchFamily="2" charset="77"/>
              </a:rPr>
              <a:t>firstName</a:t>
            </a:r>
            <a:r>
              <a:rPr lang="en-US" sz="2000" dirty="0">
                <a:latin typeface="Montserrat" pitchFamily="2" charset="77"/>
              </a:rPr>
              <a:t>’ and ‘</a:t>
            </a:r>
            <a:r>
              <a:rPr lang="en-US" sz="2000" dirty="0" err="1">
                <a:latin typeface="Montserrat" pitchFamily="2" charset="77"/>
              </a:rPr>
              <a:t>lastName</a:t>
            </a:r>
            <a:r>
              <a:rPr lang="en-US" sz="2000" dirty="0">
                <a:latin typeface="Montserrat" pitchFamily="2" charset="77"/>
              </a:rPr>
              <a:t>’ with a comma</a:t>
            </a:r>
          </a:p>
        </p:txBody>
      </p:sp>
    </p:spTree>
    <p:extLst>
      <p:ext uri="{BB962C8B-B14F-4D97-AF65-F5344CB8AC3E}">
        <p14:creationId xmlns:p14="http://schemas.microsoft.com/office/powerpoint/2010/main" val="76442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6611-DD47-4040-8FE9-EB33B8337010}"/>
              </a:ext>
            </a:extLst>
          </p:cNvPr>
          <p:cNvSpPr>
            <a:spLocks noGrp="1"/>
          </p:cNvSpPr>
          <p:nvPr>
            <p:ph type="title"/>
          </p:nvPr>
        </p:nvSpPr>
        <p:spPr>
          <a:xfrm>
            <a:off x="510143" y="631313"/>
            <a:ext cx="2798064" cy="1604083"/>
          </a:xfrm>
        </p:spPr>
        <p:txBody>
          <a:bodyPr anchor="b">
            <a:normAutofit/>
          </a:bodyPr>
          <a:lstStyle/>
          <a:p>
            <a:r>
              <a:rPr lang="en-US" sz="4000" b="1" dirty="0">
                <a:solidFill>
                  <a:srgbClr val="74276C"/>
                </a:solidFill>
                <a:latin typeface="Montserrat ExtraBold" pitchFamily="2" charset="77"/>
              </a:rPr>
              <a:t>The Console</a:t>
            </a:r>
          </a:p>
        </p:txBody>
      </p:sp>
      <p:sp>
        <p:nvSpPr>
          <p:cNvPr id="3" name="Content Placeholder 2">
            <a:extLst>
              <a:ext uri="{FF2B5EF4-FFF2-40B4-BE49-F238E27FC236}">
                <a16:creationId xmlns:a16="http://schemas.microsoft.com/office/drawing/2014/main" id="{652F0D36-F126-8646-8302-40F3AB98138F}"/>
              </a:ext>
            </a:extLst>
          </p:cNvPr>
          <p:cNvSpPr>
            <a:spLocks noGrp="1"/>
          </p:cNvSpPr>
          <p:nvPr>
            <p:ph idx="1"/>
          </p:nvPr>
        </p:nvSpPr>
        <p:spPr>
          <a:xfrm>
            <a:off x="537575" y="2343117"/>
            <a:ext cx="3520858" cy="3883570"/>
          </a:xfrm>
        </p:spPr>
        <p:txBody>
          <a:bodyPr>
            <a:noAutofit/>
          </a:bodyPr>
          <a:lstStyle/>
          <a:p>
            <a:pPr marL="0" indent="0">
              <a:buNone/>
            </a:pPr>
            <a:r>
              <a:rPr lang="en-US" sz="2200" dirty="0">
                <a:latin typeface="Montserrat" pitchFamily="2" charset="77"/>
              </a:rPr>
              <a:t>The console is the place where we will be able to run our program and see what it does.</a:t>
            </a:r>
          </a:p>
          <a:p>
            <a:pPr marL="0" indent="0">
              <a:buNone/>
            </a:pPr>
            <a:endParaRPr lang="en-US" sz="2200" dirty="0">
              <a:latin typeface="Montserrat" pitchFamily="2" charset="77"/>
            </a:endParaRPr>
          </a:p>
          <a:p>
            <a:pPr marL="0" indent="0">
              <a:buNone/>
            </a:pPr>
            <a:r>
              <a:rPr lang="en-US" sz="2200" dirty="0">
                <a:latin typeface="Montserrat" pitchFamily="2" charset="77"/>
              </a:rPr>
              <a:t>To open the console in Visual Studio Code: </a:t>
            </a:r>
          </a:p>
          <a:p>
            <a:pPr marL="0" indent="0">
              <a:buNone/>
            </a:pPr>
            <a:r>
              <a:rPr lang="en-US" sz="2200" b="1" dirty="0">
                <a:latin typeface="Montserrat SemiBold" pitchFamily="2" charset="77"/>
              </a:rPr>
              <a:t>CTRL + ` </a:t>
            </a:r>
            <a:r>
              <a:rPr lang="en-US" sz="2200" dirty="0">
                <a:latin typeface="Montserrat" pitchFamily="2" charset="77"/>
              </a:rPr>
              <a:t>(tilde, not apostrophe! Find it under your escape key)</a:t>
            </a:r>
          </a:p>
          <a:p>
            <a:pPr marL="0" indent="0">
              <a:buNone/>
            </a:pPr>
            <a:r>
              <a:rPr lang="en-US" sz="2200" dirty="0">
                <a:latin typeface="Montserrat" pitchFamily="2" charset="77"/>
              </a:rPr>
              <a:t>	</a:t>
            </a:r>
          </a:p>
        </p:txBody>
      </p:sp>
      <p:pic>
        <p:nvPicPr>
          <p:cNvPr id="6" name="Picture 5" descr="A screenshot of a cell phone&#10;&#10;Description automatically generated">
            <a:extLst>
              <a:ext uri="{FF2B5EF4-FFF2-40B4-BE49-F238E27FC236}">
                <a16:creationId xmlns:a16="http://schemas.microsoft.com/office/drawing/2014/main" id="{3FAB9464-ACC2-D940-9FC3-DF5479E4130F}"/>
              </a:ext>
            </a:extLst>
          </p:cNvPr>
          <p:cNvPicPr>
            <a:picLocks noChangeAspect="1"/>
          </p:cNvPicPr>
          <p:nvPr/>
        </p:nvPicPr>
        <p:blipFill>
          <a:blip r:embed="rId2"/>
          <a:stretch>
            <a:fillRect/>
          </a:stretch>
        </p:blipFill>
        <p:spPr>
          <a:xfrm>
            <a:off x="4308903" y="1808227"/>
            <a:ext cx="7649332" cy="4100959"/>
          </a:xfrm>
          <a:prstGeom prst="rect">
            <a:avLst/>
          </a:prstGeom>
        </p:spPr>
      </p:pic>
      <p:sp>
        <p:nvSpPr>
          <p:cNvPr id="4" name="TextBox 3">
            <a:extLst>
              <a:ext uri="{FF2B5EF4-FFF2-40B4-BE49-F238E27FC236}">
                <a16:creationId xmlns:a16="http://schemas.microsoft.com/office/drawing/2014/main" id="{00ED2961-AC2A-9C4C-81AE-2E086332ABD8}"/>
              </a:ext>
            </a:extLst>
          </p:cNvPr>
          <p:cNvSpPr txBox="1"/>
          <p:nvPr/>
        </p:nvSpPr>
        <p:spPr>
          <a:xfrm>
            <a:off x="7052020" y="3972232"/>
            <a:ext cx="2163097" cy="461665"/>
          </a:xfrm>
          <a:prstGeom prst="rect">
            <a:avLst/>
          </a:prstGeom>
          <a:noFill/>
        </p:spPr>
        <p:txBody>
          <a:bodyPr wrap="square" rtlCol="0">
            <a:spAutoFit/>
          </a:bodyPr>
          <a:lstStyle/>
          <a:p>
            <a:r>
              <a:rPr lang="en-US" sz="2400" b="1" dirty="0">
                <a:solidFill>
                  <a:schemeClr val="bg1"/>
                </a:solidFill>
                <a:latin typeface="Montserrat" pitchFamily="2" charset="77"/>
              </a:rPr>
              <a:t>The Console</a:t>
            </a:r>
          </a:p>
        </p:txBody>
      </p:sp>
    </p:spTree>
    <p:extLst>
      <p:ext uri="{BB962C8B-B14F-4D97-AF65-F5344CB8AC3E}">
        <p14:creationId xmlns:p14="http://schemas.microsoft.com/office/powerpoint/2010/main" val="173177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D68F-918F-8245-B451-3EF3F3F98328}"/>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Calling Functions with Inputs</a:t>
            </a:r>
          </a:p>
        </p:txBody>
      </p:sp>
      <p:sp>
        <p:nvSpPr>
          <p:cNvPr id="3" name="Content Placeholder 2">
            <a:extLst>
              <a:ext uri="{FF2B5EF4-FFF2-40B4-BE49-F238E27FC236}">
                <a16:creationId xmlns:a16="http://schemas.microsoft.com/office/drawing/2014/main" id="{86225A71-1FD1-7142-9C44-FF5321553E17}"/>
              </a:ext>
            </a:extLst>
          </p:cNvPr>
          <p:cNvSpPr>
            <a:spLocks noGrp="1"/>
          </p:cNvSpPr>
          <p:nvPr>
            <p:ph idx="1"/>
          </p:nvPr>
        </p:nvSpPr>
        <p:spPr/>
        <p:txBody>
          <a:bodyPr/>
          <a:lstStyle/>
          <a:p>
            <a:pPr marL="0" indent="0">
              <a:buNone/>
            </a:pPr>
            <a:r>
              <a:rPr lang="en-US" dirty="0">
                <a:latin typeface="Montserrat" pitchFamily="2" charset="77"/>
              </a:rPr>
              <a:t>You pass input to your function inside the </a:t>
            </a:r>
            <a:r>
              <a:rPr lang="en-US" b="1" dirty="0">
                <a:latin typeface="Montserrat" pitchFamily="2" charset="77"/>
              </a:rPr>
              <a:t>parenthesis</a:t>
            </a:r>
            <a:r>
              <a:rPr lang="en-US" dirty="0">
                <a:latin typeface="Montserrat" pitchFamily="2" charset="77"/>
              </a:rPr>
              <a:t> when you call it. If there are multiple inputs, make sure they are comma-separated</a:t>
            </a:r>
          </a:p>
        </p:txBody>
      </p:sp>
      <p:sp>
        <p:nvSpPr>
          <p:cNvPr id="5" name="Snip Diagonal Corner of Rectangle 4">
            <a:extLst>
              <a:ext uri="{FF2B5EF4-FFF2-40B4-BE49-F238E27FC236}">
                <a16:creationId xmlns:a16="http://schemas.microsoft.com/office/drawing/2014/main" id="{675B2CD0-FC5B-A54A-988D-BDB7D61D1B9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5D3058A-A762-3F42-9D10-CE84263638C3}"/>
              </a:ext>
            </a:extLst>
          </p:cNvPr>
          <p:cNvPicPr>
            <a:picLocks noChangeAspect="1"/>
          </p:cNvPicPr>
          <p:nvPr/>
        </p:nvPicPr>
        <p:blipFill>
          <a:blip r:embed="rId2"/>
          <a:stretch>
            <a:fillRect/>
          </a:stretch>
        </p:blipFill>
        <p:spPr>
          <a:xfrm>
            <a:off x="476863" y="4001294"/>
            <a:ext cx="11218607" cy="1046464"/>
          </a:xfrm>
          <a:prstGeom prst="rect">
            <a:avLst/>
          </a:prstGeom>
        </p:spPr>
      </p:pic>
      <p:cxnSp>
        <p:nvCxnSpPr>
          <p:cNvPr id="14" name="Straight Arrow Connector 13">
            <a:extLst>
              <a:ext uri="{FF2B5EF4-FFF2-40B4-BE49-F238E27FC236}">
                <a16:creationId xmlns:a16="http://schemas.microsoft.com/office/drawing/2014/main" id="{B188EE04-D3B1-0E44-97C6-275717DDFC9B}"/>
              </a:ext>
            </a:extLst>
          </p:cNvPr>
          <p:cNvCxnSpPr/>
          <p:nvPr/>
        </p:nvCxnSpPr>
        <p:spPr>
          <a:xfrm flipV="1">
            <a:off x="3549445" y="4807974"/>
            <a:ext cx="0" cy="491613"/>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97421C-0CB7-F444-8096-69C1496AE29D}"/>
              </a:ext>
            </a:extLst>
          </p:cNvPr>
          <p:cNvSpPr txBox="1"/>
          <p:nvPr/>
        </p:nvSpPr>
        <p:spPr>
          <a:xfrm>
            <a:off x="2580968" y="5299587"/>
            <a:ext cx="1936954" cy="646331"/>
          </a:xfrm>
          <a:prstGeom prst="rect">
            <a:avLst/>
          </a:prstGeom>
          <a:noFill/>
        </p:spPr>
        <p:txBody>
          <a:bodyPr wrap="square" rtlCol="0">
            <a:spAutoFit/>
          </a:bodyPr>
          <a:lstStyle/>
          <a:p>
            <a:pPr algn="ctr"/>
            <a:r>
              <a:rPr lang="en-US" dirty="0">
                <a:latin typeface="Montserrat" pitchFamily="2" charset="77"/>
              </a:rPr>
              <a:t>Input “Sannan” as </a:t>
            </a:r>
            <a:r>
              <a:rPr lang="en-US" dirty="0" err="1">
                <a:latin typeface="Montserrat" pitchFamily="2" charset="77"/>
              </a:rPr>
              <a:t>firstName</a:t>
            </a:r>
            <a:endParaRPr lang="en-US" dirty="0">
              <a:latin typeface="Montserrat" pitchFamily="2" charset="77"/>
            </a:endParaRPr>
          </a:p>
        </p:txBody>
      </p:sp>
      <p:cxnSp>
        <p:nvCxnSpPr>
          <p:cNvPr id="16" name="Straight Arrow Connector 15">
            <a:extLst>
              <a:ext uri="{FF2B5EF4-FFF2-40B4-BE49-F238E27FC236}">
                <a16:creationId xmlns:a16="http://schemas.microsoft.com/office/drawing/2014/main" id="{41029095-BEAA-C44C-B283-23EBC6A1D40F}"/>
              </a:ext>
            </a:extLst>
          </p:cNvPr>
          <p:cNvCxnSpPr>
            <a:cxnSpLocks/>
          </p:cNvCxnSpPr>
          <p:nvPr/>
        </p:nvCxnSpPr>
        <p:spPr>
          <a:xfrm flipV="1">
            <a:off x="5324168" y="4807975"/>
            <a:ext cx="0" cy="1137943"/>
          </a:xfrm>
          <a:prstGeom prst="straightConnector1">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B921DD1-C9FD-FB40-B8BA-3CAB77AAA588}"/>
              </a:ext>
            </a:extLst>
          </p:cNvPr>
          <p:cNvSpPr txBox="1"/>
          <p:nvPr/>
        </p:nvSpPr>
        <p:spPr>
          <a:xfrm>
            <a:off x="4382729" y="5945918"/>
            <a:ext cx="1882877" cy="646331"/>
          </a:xfrm>
          <a:prstGeom prst="rect">
            <a:avLst/>
          </a:prstGeom>
          <a:noFill/>
        </p:spPr>
        <p:txBody>
          <a:bodyPr wrap="square" rtlCol="0">
            <a:spAutoFit/>
          </a:bodyPr>
          <a:lstStyle/>
          <a:p>
            <a:pPr algn="ctr"/>
            <a:r>
              <a:rPr lang="en-US" dirty="0">
                <a:latin typeface="Montserrat" pitchFamily="2" charset="77"/>
              </a:rPr>
              <a:t>Input “Hafeez” as </a:t>
            </a:r>
            <a:r>
              <a:rPr lang="en-US" dirty="0" err="1">
                <a:latin typeface="Montserrat" pitchFamily="2" charset="77"/>
              </a:rPr>
              <a:t>lastName</a:t>
            </a:r>
            <a:endParaRPr lang="en-US" dirty="0">
              <a:latin typeface="Montserrat" pitchFamily="2" charset="77"/>
            </a:endParaRPr>
          </a:p>
        </p:txBody>
      </p:sp>
    </p:spTree>
    <p:extLst>
      <p:ext uri="{BB962C8B-B14F-4D97-AF65-F5344CB8AC3E}">
        <p14:creationId xmlns:p14="http://schemas.microsoft.com/office/powerpoint/2010/main" val="238023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C7DCF7-0F1F-B641-8431-818A28505DDA}"/>
              </a:ext>
            </a:extLst>
          </p:cNvPr>
          <p:cNvSpPr>
            <a:spLocks noGrp="1"/>
          </p:cNvSpPr>
          <p:nvPr>
            <p:ph type="title"/>
          </p:nvPr>
        </p:nvSpPr>
        <p:spPr>
          <a:xfrm>
            <a:off x="1046746" y="586822"/>
            <a:ext cx="3560252" cy="1645920"/>
          </a:xfrm>
        </p:spPr>
        <p:txBody>
          <a:bodyPr>
            <a:normAutofit/>
          </a:bodyPr>
          <a:lstStyle/>
          <a:p>
            <a:r>
              <a:rPr lang="en-US" sz="4000" b="1" dirty="0">
                <a:solidFill>
                  <a:srgbClr val="74276C"/>
                </a:solidFill>
                <a:latin typeface="Montserrat ExtraBold" pitchFamily="2" charset="77"/>
              </a:rPr>
              <a:t>Return Statement</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30F5F69-A1C4-224E-A882-D33D09542F76}"/>
              </a:ext>
            </a:extLst>
          </p:cNvPr>
          <p:cNvSpPr>
            <a:spLocks noGrp="1"/>
          </p:cNvSpPr>
          <p:nvPr>
            <p:ph idx="1"/>
          </p:nvPr>
        </p:nvSpPr>
        <p:spPr>
          <a:xfrm>
            <a:off x="5351164" y="586822"/>
            <a:ext cx="6002636" cy="1645920"/>
          </a:xfrm>
        </p:spPr>
        <p:txBody>
          <a:bodyPr anchor="ctr">
            <a:normAutofit lnSpcReduction="10000"/>
          </a:bodyPr>
          <a:lstStyle/>
          <a:p>
            <a:pPr marL="0" indent="0">
              <a:buNone/>
            </a:pPr>
            <a:r>
              <a:rPr lang="en-US" sz="2000" dirty="0">
                <a:latin typeface="Montserrat" pitchFamily="2" charset="77"/>
              </a:rPr>
              <a:t>So far, we’ve been printing things within our function. If we want our functions to </a:t>
            </a:r>
            <a:r>
              <a:rPr lang="en-US" sz="2000" b="1" dirty="0">
                <a:latin typeface="Montserrat" pitchFamily="2" charset="77"/>
              </a:rPr>
              <a:t>output</a:t>
            </a:r>
            <a:r>
              <a:rPr lang="en-US" sz="2000" dirty="0">
                <a:latin typeface="Montserrat" pitchFamily="2" charset="77"/>
              </a:rPr>
              <a:t> a value, we use the </a:t>
            </a:r>
            <a:r>
              <a:rPr lang="en-US" sz="2000" b="1" dirty="0">
                <a:latin typeface="Montserrat" pitchFamily="2" charset="77"/>
              </a:rPr>
              <a:t>return</a:t>
            </a:r>
            <a:r>
              <a:rPr lang="en-US" sz="2000" dirty="0">
                <a:latin typeface="Montserrat" pitchFamily="2" charset="77"/>
              </a:rPr>
              <a:t> statement followed by the value to output. The returned value can be stored in a variable, array, used in comparisons, or anything else!</a:t>
            </a:r>
          </a:p>
        </p:txBody>
      </p:sp>
      <p:pic>
        <p:nvPicPr>
          <p:cNvPr id="5" name="Picture 4" descr="A picture containing drawing&#10;&#10;Description automatically generated">
            <a:extLst>
              <a:ext uri="{FF2B5EF4-FFF2-40B4-BE49-F238E27FC236}">
                <a16:creationId xmlns:a16="http://schemas.microsoft.com/office/drawing/2014/main" id="{899CAE3D-8F17-5340-8AF3-C6DB40964F20}"/>
              </a:ext>
            </a:extLst>
          </p:cNvPr>
          <p:cNvPicPr>
            <a:picLocks noChangeAspect="1"/>
          </p:cNvPicPr>
          <p:nvPr/>
        </p:nvPicPr>
        <p:blipFill>
          <a:blip r:embed="rId2"/>
          <a:stretch>
            <a:fillRect/>
          </a:stretch>
        </p:blipFill>
        <p:spPr>
          <a:xfrm>
            <a:off x="970381" y="3325542"/>
            <a:ext cx="10231571" cy="2711366"/>
          </a:xfrm>
          <a:prstGeom prst="rect">
            <a:avLst/>
          </a:prstGeom>
        </p:spPr>
      </p:pic>
      <p:sp>
        <p:nvSpPr>
          <p:cNvPr id="4" name="Snip Diagonal Corner of Rectangle 3">
            <a:extLst>
              <a:ext uri="{FF2B5EF4-FFF2-40B4-BE49-F238E27FC236}">
                <a16:creationId xmlns:a16="http://schemas.microsoft.com/office/drawing/2014/main" id="{5894E30B-D978-3A43-AC46-FA613E1A8E6D}"/>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AF12E6-F80B-074C-9090-1C6E71B0A8E1}"/>
              </a:ext>
            </a:extLst>
          </p:cNvPr>
          <p:cNvSpPr/>
          <p:nvPr/>
        </p:nvSpPr>
        <p:spPr>
          <a:xfrm>
            <a:off x="490408" y="1047998"/>
            <a:ext cx="128016" cy="704088"/>
          </a:xfrm>
          <a:prstGeom prst="rect">
            <a:avLst/>
          </a:prstGeom>
          <a:solidFill>
            <a:srgbClr val="742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84FBFA4C-CB54-DA40-9DEF-81BEA765E1D8}"/>
              </a:ext>
            </a:extLst>
          </p:cNvPr>
          <p:cNvCxnSpPr/>
          <p:nvPr/>
        </p:nvCxnSpPr>
        <p:spPr>
          <a:xfrm rot="16200000" flipH="1">
            <a:off x="1071716" y="3362631"/>
            <a:ext cx="934065" cy="639097"/>
          </a:xfrm>
          <a:prstGeom prst="curvedConnector3">
            <a:avLst>
              <a:gd name="adj1" fmla="val 99474"/>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548E59-DB2C-2941-B901-64B749AED8CF}"/>
              </a:ext>
            </a:extLst>
          </p:cNvPr>
          <p:cNvSpPr txBox="1"/>
          <p:nvPr/>
        </p:nvSpPr>
        <p:spPr>
          <a:xfrm>
            <a:off x="343528" y="2603257"/>
            <a:ext cx="3029540" cy="646331"/>
          </a:xfrm>
          <a:prstGeom prst="rect">
            <a:avLst/>
          </a:prstGeom>
          <a:noFill/>
        </p:spPr>
        <p:txBody>
          <a:bodyPr wrap="square" rtlCol="0">
            <a:spAutoFit/>
          </a:bodyPr>
          <a:lstStyle/>
          <a:p>
            <a:r>
              <a:rPr lang="en-US" dirty="0">
                <a:latin typeface="Montserrat" pitchFamily="2" charset="77"/>
              </a:rPr>
              <a:t>Tells JavaScript to return the proceeding value</a:t>
            </a:r>
          </a:p>
        </p:txBody>
      </p:sp>
      <p:sp>
        <p:nvSpPr>
          <p:cNvPr id="13" name="Oval 12">
            <a:extLst>
              <a:ext uri="{FF2B5EF4-FFF2-40B4-BE49-F238E27FC236}">
                <a16:creationId xmlns:a16="http://schemas.microsoft.com/office/drawing/2014/main" id="{94A2D303-01DD-C249-BE17-EB32EB6799A4}"/>
              </a:ext>
            </a:extLst>
          </p:cNvPr>
          <p:cNvSpPr/>
          <p:nvPr/>
        </p:nvSpPr>
        <p:spPr>
          <a:xfrm>
            <a:off x="3057082" y="3805084"/>
            <a:ext cx="2477729" cy="615314"/>
          </a:xfrm>
          <a:prstGeom prst="ellipse">
            <a:avLst/>
          </a:prstGeom>
          <a:noFill/>
          <a:ln w="28575">
            <a:solidFill>
              <a:srgbClr val="F05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a:extLst>
              <a:ext uri="{FF2B5EF4-FFF2-40B4-BE49-F238E27FC236}">
                <a16:creationId xmlns:a16="http://schemas.microsoft.com/office/drawing/2014/main" id="{4E1E329F-FAFC-0844-99B6-B1282B721170}"/>
              </a:ext>
            </a:extLst>
          </p:cNvPr>
          <p:cNvCxnSpPr/>
          <p:nvPr/>
        </p:nvCxnSpPr>
        <p:spPr>
          <a:xfrm rot="10800000">
            <a:off x="4336026" y="4420398"/>
            <a:ext cx="1386348" cy="367912"/>
          </a:xfrm>
          <a:prstGeom prst="curvedConnector3">
            <a:avLst>
              <a:gd name="adj1" fmla="val 99645"/>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6C8579-CCC2-B94C-B308-C0164D6A0A82}"/>
              </a:ext>
            </a:extLst>
          </p:cNvPr>
          <p:cNvSpPr txBox="1"/>
          <p:nvPr/>
        </p:nvSpPr>
        <p:spPr>
          <a:xfrm>
            <a:off x="5722374" y="4604354"/>
            <a:ext cx="2045109" cy="369332"/>
          </a:xfrm>
          <a:prstGeom prst="rect">
            <a:avLst/>
          </a:prstGeom>
          <a:noFill/>
        </p:spPr>
        <p:txBody>
          <a:bodyPr wrap="square" rtlCol="0">
            <a:spAutoFit/>
          </a:bodyPr>
          <a:lstStyle/>
          <a:p>
            <a:r>
              <a:rPr lang="en-US" b="1" dirty="0">
                <a:solidFill>
                  <a:schemeClr val="bg1"/>
                </a:solidFill>
                <a:latin typeface="Montserrat SemiBold" pitchFamily="2" charset="77"/>
              </a:rPr>
              <a:t>Value to return</a:t>
            </a:r>
          </a:p>
        </p:txBody>
      </p:sp>
      <p:cxnSp>
        <p:nvCxnSpPr>
          <p:cNvPr id="21" name="Curved Connector 20">
            <a:extLst>
              <a:ext uri="{FF2B5EF4-FFF2-40B4-BE49-F238E27FC236}">
                <a16:creationId xmlns:a16="http://schemas.microsoft.com/office/drawing/2014/main" id="{980C7E24-450C-D64C-A828-AD2E4AF1D0E5}"/>
              </a:ext>
            </a:extLst>
          </p:cNvPr>
          <p:cNvCxnSpPr/>
          <p:nvPr/>
        </p:nvCxnSpPr>
        <p:spPr>
          <a:xfrm rot="10800000">
            <a:off x="3264311" y="5791201"/>
            <a:ext cx="1071715" cy="501445"/>
          </a:xfrm>
          <a:prstGeom prst="curvedConnector3">
            <a:avLst>
              <a:gd name="adj1" fmla="val 98624"/>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DFAB89C-9962-D44C-832E-244DE85CB74C}"/>
              </a:ext>
            </a:extLst>
          </p:cNvPr>
          <p:cNvSpPr txBox="1"/>
          <p:nvPr/>
        </p:nvSpPr>
        <p:spPr>
          <a:xfrm>
            <a:off x="4295946" y="6086512"/>
            <a:ext cx="5987846" cy="369332"/>
          </a:xfrm>
          <a:prstGeom prst="rect">
            <a:avLst/>
          </a:prstGeom>
          <a:noFill/>
        </p:spPr>
        <p:txBody>
          <a:bodyPr wrap="square" rtlCol="0">
            <a:spAutoFit/>
          </a:bodyPr>
          <a:lstStyle/>
          <a:p>
            <a:r>
              <a:rPr lang="en-US" dirty="0">
                <a:latin typeface="Montserrat" pitchFamily="2" charset="77"/>
              </a:rPr>
              <a:t>Value returned by function stored in this variable</a:t>
            </a:r>
          </a:p>
        </p:txBody>
      </p:sp>
    </p:spTree>
    <p:extLst>
      <p:ext uri="{BB962C8B-B14F-4D97-AF65-F5344CB8AC3E}">
        <p14:creationId xmlns:p14="http://schemas.microsoft.com/office/powerpoint/2010/main" val="1834152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97840" y="2143760"/>
            <a:ext cx="10993120" cy="954107"/>
          </a:xfrm>
          <a:prstGeom prst="rect">
            <a:avLst/>
          </a:prstGeom>
          <a:noFill/>
        </p:spPr>
        <p:txBody>
          <a:bodyPr wrap="square" rtlCol="0">
            <a:spAutoFit/>
          </a:bodyPr>
          <a:lstStyle/>
          <a:p>
            <a:pPr lvl="0"/>
            <a:r>
              <a:rPr lang="en-GB" sz="2800" b="1" dirty="0">
                <a:solidFill>
                  <a:schemeClr val="bg1"/>
                </a:solidFill>
                <a:latin typeface="Montserrat SemiBold" pitchFamily="2" charset="77"/>
              </a:rPr>
              <a:t>Write a function that takes two numbers as inputs, and returns the average of those numbers</a:t>
            </a:r>
          </a:p>
        </p:txBody>
      </p:sp>
      <p:pic>
        <p:nvPicPr>
          <p:cNvPr id="9" name="Graphic 8" descr="Puzzle">
            <a:extLst>
              <a:ext uri="{FF2B5EF4-FFF2-40B4-BE49-F238E27FC236}">
                <a16:creationId xmlns:a16="http://schemas.microsoft.com/office/drawing/2014/main" id="{2AA2D094-642D-CF48-A0F4-26C497B4F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8503" y="91709"/>
            <a:ext cx="1334787" cy="1334787"/>
          </a:xfrm>
          <a:prstGeom prst="rect">
            <a:avLst/>
          </a:prstGeom>
        </p:spPr>
      </p:pic>
    </p:spTree>
    <p:extLst>
      <p:ext uri="{BB962C8B-B14F-4D97-AF65-F5344CB8AC3E}">
        <p14:creationId xmlns:p14="http://schemas.microsoft.com/office/powerpoint/2010/main" val="288245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70dfcf55c9_0_11"/>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4" name="Google Shape;444;g70dfcf55c9_0_11"/>
          <p:cNvPicPr preferRelativeResize="0"/>
          <p:nvPr/>
        </p:nvPicPr>
        <p:blipFill rotWithShape="1">
          <a:blip r:embed="rId3">
            <a:alphaModFix/>
          </a:blip>
          <a:srcRect/>
          <a:stretch/>
        </p:blipFill>
        <p:spPr>
          <a:xfrm>
            <a:off x="594852" y="3940989"/>
            <a:ext cx="11021963" cy="2414114"/>
          </a:xfrm>
          <a:prstGeom prst="rect">
            <a:avLst/>
          </a:prstGeom>
          <a:noFill/>
          <a:ln>
            <a:noFill/>
          </a:ln>
        </p:spPr>
      </p:pic>
      <p:sp>
        <p:nvSpPr>
          <p:cNvPr id="445" name="Google Shape;445;g70dfcf55c9_0_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a:solidFill>
                  <a:srgbClr val="74276C"/>
                </a:solidFill>
                <a:latin typeface="Montserrat ExtraBold"/>
                <a:ea typeface="Montserrat ExtraBold"/>
                <a:cs typeface="Montserrat ExtraBold"/>
                <a:sym typeface="Montserrat ExtraBold"/>
              </a:rPr>
              <a:t>Function Parameters</a:t>
            </a:r>
            <a:endParaRPr/>
          </a:p>
        </p:txBody>
      </p:sp>
      <p:sp>
        <p:nvSpPr>
          <p:cNvPr id="446" name="Google Shape;446;g70dfcf55c9_0_11"/>
          <p:cNvSpPr txBox="1">
            <a:spLocks noGrp="1"/>
          </p:cNvSpPr>
          <p:nvPr>
            <p:ph type="body" idx="1"/>
          </p:nvPr>
        </p:nvSpPr>
        <p:spPr>
          <a:xfrm>
            <a:off x="848033" y="1619148"/>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latin typeface="Montserrat"/>
                <a:ea typeface="Montserrat"/>
                <a:cs typeface="Montserrat"/>
                <a:sym typeface="Montserrat"/>
              </a:rPr>
              <a:t>Inputs to a function are knows as </a:t>
            </a:r>
            <a:r>
              <a:rPr lang="en-US" b="1">
                <a:latin typeface="Montserrat"/>
                <a:ea typeface="Montserrat"/>
                <a:cs typeface="Montserrat"/>
                <a:sym typeface="Montserrat"/>
              </a:rPr>
              <a:t>parameters</a:t>
            </a:r>
            <a:r>
              <a:rPr lang="en-US">
                <a:latin typeface="Montserrat"/>
                <a:ea typeface="Montserrat"/>
                <a:cs typeface="Montserrat"/>
                <a:sym typeface="Montserrat"/>
              </a:rPr>
              <a:t>. When we define our function, we also define what parameters our function will use. Parameters are given a </a:t>
            </a:r>
            <a:r>
              <a:rPr lang="en-US" b="1">
                <a:latin typeface="Montserrat"/>
                <a:ea typeface="Montserrat"/>
                <a:cs typeface="Montserrat"/>
                <a:sym typeface="Montserrat"/>
              </a:rPr>
              <a:t>name</a:t>
            </a:r>
            <a:r>
              <a:rPr lang="en-US">
                <a:latin typeface="Montserrat"/>
                <a:ea typeface="Montserrat"/>
                <a:cs typeface="Montserrat"/>
                <a:sym typeface="Montserrat"/>
              </a:rPr>
              <a:t> and written inside the parenthesis after the function name.</a:t>
            </a:r>
            <a:endParaRPr/>
          </a:p>
        </p:txBody>
      </p:sp>
      <p:cxnSp>
        <p:nvCxnSpPr>
          <p:cNvPr id="447" name="Google Shape;447;g70dfcf55c9_0_11"/>
          <p:cNvCxnSpPr/>
          <p:nvPr/>
        </p:nvCxnSpPr>
        <p:spPr>
          <a:xfrm>
            <a:off x="7089058" y="3696929"/>
            <a:ext cx="0" cy="462000"/>
          </a:xfrm>
          <a:prstGeom prst="straightConnector1">
            <a:avLst/>
          </a:prstGeom>
          <a:noFill/>
          <a:ln w="57150" cap="flat" cmpd="sng">
            <a:solidFill>
              <a:srgbClr val="F05057"/>
            </a:solidFill>
            <a:prstDash val="solid"/>
            <a:miter lim="800000"/>
            <a:headEnd type="none" w="sm" len="sm"/>
            <a:tailEnd type="triangle" w="med" len="med"/>
          </a:ln>
        </p:spPr>
      </p:cxnSp>
      <p:sp>
        <p:nvSpPr>
          <p:cNvPr id="448" name="Google Shape;448;g70dfcf55c9_0_11"/>
          <p:cNvSpPr txBox="1"/>
          <p:nvPr/>
        </p:nvSpPr>
        <p:spPr>
          <a:xfrm>
            <a:off x="5171769" y="3345763"/>
            <a:ext cx="38346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Montserrat"/>
                <a:ea typeface="Montserrat"/>
                <a:cs typeface="Montserrat"/>
                <a:sym typeface="Montserrat"/>
              </a:rPr>
              <a:t>Parameter called ‘firstName’</a:t>
            </a:r>
            <a:endParaRPr/>
          </a:p>
        </p:txBody>
      </p:sp>
    </p:spTree>
    <p:extLst>
      <p:ext uri="{BB962C8B-B14F-4D97-AF65-F5344CB8AC3E}">
        <p14:creationId xmlns:p14="http://schemas.microsoft.com/office/powerpoint/2010/main" val="3796598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g70dfcf55c9_0_0"/>
          <p:cNvPicPr preferRelativeResize="0"/>
          <p:nvPr/>
        </p:nvPicPr>
        <p:blipFill>
          <a:blip r:embed="rId3">
            <a:alphaModFix/>
          </a:blip>
          <a:stretch>
            <a:fillRect/>
          </a:stretch>
        </p:blipFill>
        <p:spPr>
          <a:xfrm>
            <a:off x="0" y="0"/>
            <a:ext cx="12191998" cy="6858002"/>
          </a:xfrm>
          <a:prstGeom prst="rect">
            <a:avLst/>
          </a:prstGeom>
          <a:noFill/>
          <a:ln>
            <a:noFill/>
          </a:ln>
        </p:spPr>
      </p:pic>
      <p:sp>
        <p:nvSpPr>
          <p:cNvPr id="455" name="Google Shape;455;g70dfcf55c9_0_0"/>
          <p:cNvSpPr txBox="1">
            <a:spLocks noGrp="1"/>
          </p:cNvSpPr>
          <p:nvPr>
            <p:ph type="title" idx="4294967295"/>
          </p:nvPr>
        </p:nvSpPr>
        <p:spPr>
          <a:xfrm>
            <a:off x="269675" y="64940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800"/>
              <a:buFont typeface="Montserrat ExtraBold"/>
              <a:buNone/>
            </a:pPr>
            <a:r>
              <a:rPr lang="en-US" sz="4800" b="1">
                <a:solidFill>
                  <a:srgbClr val="FFFFFF"/>
                </a:solidFill>
                <a:latin typeface="Montserrat ExtraBold"/>
                <a:ea typeface="Montserrat ExtraBold"/>
                <a:cs typeface="Montserrat ExtraBold"/>
                <a:sym typeface="Montserrat ExtraBold"/>
              </a:rPr>
              <a:t>Project:</a:t>
            </a:r>
            <a:br>
              <a:rPr lang="en-US" sz="4800" b="1">
                <a:solidFill>
                  <a:srgbClr val="FFFFFF"/>
                </a:solidFill>
                <a:latin typeface="Montserrat ExtraBold"/>
                <a:ea typeface="Montserrat ExtraBold"/>
                <a:cs typeface="Montserrat ExtraBold"/>
                <a:sym typeface="Montserrat ExtraBold"/>
              </a:rPr>
            </a:br>
            <a:r>
              <a:rPr lang="en-US" sz="4800" b="1">
                <a:solidFill>
                  <a:srgbClr val="FFFFFF"/>
                </a:solidFill>
                <a:latin typeface="Montserrat ExtraBold"/>
                <a:ea typeface="Montserrat ExtraBold"/>
                <a:cs typeface="Montserrat ExtraBold"/>
                <a:sym typeface="Montserrat ExtraBold"/>
              </a:rPr>
              <a:t>Interactive </a:t>
            </a:r>
            <a:endParaRPr sz="4800" b="1">
              <a:solidFill>
                <a:srgbClr val="FFFFFF"/>
              </a:solidFill>
              <a:latin typeface="Montserrat ExtraBold"/>
              <a:ea typeface="Montserrat ExtraBold"/>
              <a:cs typeface="Montserrat ExtraBold"/>
              <a:sym typeface="Montserrat ExtraBold"/>
            </a:endParaRPr>
          </a:p>
          <a:p>
            <a:pPr marL="0" lvl="0" indent="0" algn="l" rtl="0">
              <a:lnSpc>
                <a:spcPct val="90000"/>
              </a:lnSpc>
              <a:spcBef>
                <a:spcPts val="0"/>
              </a:spcBef>
              <a:spcAft>
                <a:spcPts val="0"/>
              </a:spcAft>
              <a:buClr>
                <a:srgbClr val="74276C"/>
              </a:buClr>
              <a:buSzPts val="4800"/>
              <a:buFont typeface="Montserrat ExtraBold"/>
              <a:buNone/>
            </a:pPr>
            <a:r>
              <a:rPr lang="en-US" sz="4800" b="1">
                <a:solidFill>
                  <a:srgbClr val="FFFFFF"/>
                </a:solidFill>
                <a:latin typeface="Montserrat ExtraBold"/>
                <a:ea typeface="Montserrat ExtraBold"/>
                <a:cs typeface="Montserrat ExtraBold"/>
                <a:sym typeface="Montserrat ExtraBold"/>
              </a:rPr>
              <a:t>USA Crime Map</a:t>
            </a:r>
            <a:r>
              <a:rPr lang="en-US" sz="4800" b="1">
                <a:solidFill>
                  <a:srgbClr val="74276C"/>
                </a:solidFill>
                <a:latin typeface="Montserrat ExtraBold"/>
                <a:ea typeface="Montserrat ExtraBold"/>
                <a:cs typeface="Montserrat ExtraBold"/>
                <a:sym typeface="Montserrat ExtraBold"/>
              </a:rPr>
              <a:t> </a:t>
            </a:r>
            <a:endParaRPr>
              <a:solidFill>
                <a:srgbClr val="FFFFFF"/>
              </a:solidFill>
            </a:endParaRPr>
          </a:p>
        </p:txBody>
      </p:sp>
    </p:spTree>
    <p:extLst>
      <p:ext uri="{BB962C8B-B14F-4D97-AF65-F5344CB8AC3E}">
        <p14:creationId xmlns:p14="http://schemas.microsoft.com/office/powerpoint/2010/main" val="3018646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81097f4cdf_2_24"/>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g81097f4cdf_2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a:solidFill>
                  <a:srgbClr val="74276C"/>
                </a:solidFill>
                <a:latin typeface="Montserrat ExtraBold"/>
                <a:ea typeface="Montserrat ExtraBold"/>
                <a:cs typeface="Montserrat ExtraBold"/>
                <a:sym typeface="Montserrat ExtraBold"/>
              </a:rPr>
              <a:t>Data Source</a:t>
            </a:r>
            <a:endParaRPr/>
          </a:p>
        </p:txBody>
      </p:sp>
      <p:sp>
        <p:nvSpPr>
          <p:cNvPr id="462" name="Google Shape;462;g81097f4cdf_2_24"/>
          <p:cNvSpPr txBox="1">
            <a:spLocks noGrp="1"/>
          </p:cNvSpPr>
          <p:nvPr>
            <p:ph type="body" idx="1"/>
          </p:nvPr>
        </p:nvSpPr>
        <p:spPr>
          <a:xfrm>
            <a:off x="828333" y="1607298"/>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latin typeface="Montserrat"/>
                <a:ea typeface="Montserrat"/>
                <a:cs typeface="Montserrat"/>
                <a:sym typeface="Montserrat"/>
              </a:rPr>
              <a:t>Data sourced from </a:t>
            </a:r>
            <a:r>
              <a:rPr lang="en-US" b="1">
                <a:latin typeface="Montserrat"/>
                <a:ea typeface="Montserrat"/>
                <a:cs typeface="Montserrat"/>
                <a:sym typeface="Montserrat"/>
              </a:rPr>
              <a:t>Kaggle.com</a:t>
            </a:r>
            <a:r>
              <a:rPr lang="en-US">
                <a:latin typeface="Montserrat"/>
                <a:ea typeface="Montserrat"/>
                <a:cs typeface="Montserrat"/>
                <a:sym typeface="Montserrat"/>
              </a:rPr>
              <a:t> - The world’s largest data science community. Our data set looks at US Gun violence from 2013 -2018 and has over </a:t>
            </a:r>
            <a:r>
              <a:rPr lang="en-US" b="1">
                <a:latin typeface="Montserrat"/>
                <a:ea typeface="Montserrat"/>
                <a:cs typeface="Montserrat"/>
                <a:sym typeface="Montserrat"/>
              </a:rPr>
              <a:t>260,000 </a:t>
            </a:r>
            <a:r>
              <a:rPr lang="en-US">
                <a:latin typeface="Montserrat"/>
                <a:ea typeface="Montserrat"/>
                <a:cs typeface="Montserrat"/>
                <a:sym typeface="Montserrat"/>
              </a:rPr>
              <a:t>data points</a:t>
            </a: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2800"/>
              <a:buNone/>
            </a:pP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2800"/>
              <a:buNone/>
            </a:pPr>
            <a:r>
              <a:rPr lang="en-US">
                <a:latin typeface="Montserrat"/>
                <a:ea typeface="Montserrat"/>
                <a:cs typeface="Montserrat"/>
                <a:sym typeface="Montserrat"/>
              </a:rPr>
              <a:t>To make it easier on our computers,  we’ve scrubbed some of the data to only include crimes from 2016 - 2018 to including just under </a:t>
            </a:r>
            <a:r>
              <a:rPr lang="en-US" b="1">
                <a:latin typeface="Montserrat"/>
                <a:ea typeface="Montserrat"/>
                <a:cs typeface="Montserrat"/>
                <a:sym typeface="Montserrat"/>
              </a:rPr>
              <a:t>100,000</a:t>
            </a:r>
            <a:r>
              <a:rPr lang="en-US">
                <a:latin typeface="Montserrat"/>
                <a:ea typeface="Montserrat"/>
                <a:cs typeface="Montserrat"/>
                <a:sym typeface="Montserrat"/>
              </a:rPr>
              <a:t> data points</a:t>
            </a:r>
            <a:endParaRPr>
              <a:latin typeface="Montserrat"/>
              <a:ea typeface="Montserrat"/>
              <a:cs typeface="Montserrat"/>
              <a:sym typeface="Montserrat"/>
            </a:endParaRPr>
          </a:p>
        </p:txBody>
      </p:sp>
    </p:spTree>
    <p:extLst>
      <p:ext uri="{BB962C8B-B14F-4D97-AF65-F5344CB8AC3E}">
        <p14:creationId xmlns:p14="http://schemas.microsoft.com/office/powerpoint/2010/main" val="1046231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81097f4cdf_0_49"/>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 name="Google Shape;468;g81097f4cdf_0_49"/>
          <p:cNvSpPr/>
          <p:nvPr/>
        </p:nvSpPr>
        <p:spPr>
          <a:xfrm>
            <a:off x="-9875"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9" name="Google Shape;469;g81097f4cdf_0_49"/>
          <p:cNvSpPr/>
          <p:nvPr/>
        </p:nvSpPr>
        <p:spPr>
          <a:xfrm>
            <a:off x="554416" y="365125"/>
            <a:ext cx="11167500" cy="2089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0" name="Google Shape;470;g81097f4cdf_0_49"/>
          <p:cNvSpPr txBox="1">
            <a:spLocks noGrp="1"/>
          </p:cNvSpPr>
          <p:nvPr>
            <p:ph type="title"/>
          </p:nvPr>
        </p:nvSpPr>
        <p:spPr>
          <a:xfrm>
            <a:off x="1046746" y="586822"/>
            <a:ext cx="35604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4000" b="1">
                <a:solidFill>
                  <a:srgbClr val="74276C"/>
                </a:solidFill>
                <a:latin typeface="Montserrat ExtraBold"/>
                <a:ea typeface="Montserrat ExtraBold"/>
                <a:cs typeface="Montserrat ExtraBold"/>
                <a:sym typeface="Montserrat ExtraBold"/>
              </a:rPr>
              <a:t>Packages</a:t>
            </a:r>
            <a:endParaRPr/>
          </a:p>
        </p:txBody>
      </p:sp>
      <p:sp>
        <p:nvSpPr>
          <p:cNvPr id="471" name="Google Shape;471;g81097f4cdf_0_49"/>
          <p:cNvSpPr/>
          <p:nvPr/>
        </p:nvSpPr>
        <p:spPr>
          <a:xfrm>
            <a:off x="490408" y="1057739"/>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2" name="Google Shape;472;g81097f4cdf_0_49"/>
          <p:cNvSpPr/>
          <p:nvPr/>
        </p:nvSpPr>
        <p:spPr>
          <a:xfrm rot="5400000">
            <a:off x="4243505" y="1400662"/>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3" name="Google Shape;473;g81097f4cdf_0_49"/>
          <p:cNvSpPr txBox="1">
            <a:spLocks noGrp="1"/>
          </p:cNvSpPr>
          <p:nvPr>
            <p:ph type="body" idx="1"/>
          </p:nvPr>
        </p:nvSpPr>
        <p:spPr>
          <a:xfrm>
            <a:off x="5342939" y="586897"/>
            <a:ext cx="6002700" cy="164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000">
                <a:latin typeface="Montserrat"/>
                <a:ea typeface="Montserrat"/>
                <a:cs typeface="Montserrat"/>
                <a:sym typeface="Montserrat"/>
              </a:rPr>
              <a:t>Packages are code that other developers have written that can we can use for free in our projects. Part of being a good programmer is realising that other people write great code!</a:t>
            </a:r>
            <a:endParaRPr sz="2000"/>
          </a:p>
          <a:p>
            <a:pPr marL="0" lvl="0" indent="0" algn="l" rtl="0">
              <a:lnSpc>
                <a:spcPct val="80000"/>
              </a:lnSpc>
              <a:spcBef>
                <a:spcPts val="0"/>
              </a:spcBef>
              <a:spcAft>
                <a:spcPts val="0"/>
              </a:spcAft>
              <a:buClr>
                <a:schemeClr val="dk1"/>
              </a:buClr>
              <a:buSzPts val="2000"/>
              <a:buNone/>
            </a:pPr>
            <a:endParaRPr sz="2000">
              <a:latin typeface="Montserrat"/>
              <a:ea typeface="Montserrat"/>
              <a:cs typeface="Montserrat"/>
              <a:sym typeface="Montserrat"/>
            </a:endParaRPr>
          </a:p>
        </p:txBody>
      </p:sp>
      <p:sp>
        <p:nvSpPr>
          <p:cNvPr id="474" name="Google Shape;474;g81097f4cdf_0_49"/>
          <p:cNvSpPr/>
          <p:nvPr/>
        </p:nvSpPr>
        <p:spPr>
          <a:xfrm>
            <a:off x="490408" y="10479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81097f4cdf_0_49"/>
          <p:cNvSpPr txBox="1"/>
          <p:nvPr/>
        </p:nvSpPr>
        <p:spPr>
          <a:xfrm>
            <a:off x="5722374" y="4604354"/>
            <a:ext cx="204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Montserrat SemiBold"/>
                <a:ea typeface="Montserrat SemiBold"/>
                <a:cs typeface="Montserrat SemiBold"/>
                <a:sym typeface="Montserrat SemiBold"/>
              </a:rPr>
              <a:t>Value to return</a:t>
            </a:r>
            <a:endParaRPr/>
          </a:p>
        </p:txBody>
      </p:sp>
      <p:pic>
        <p:nvPicPr>
          <p:cNvPr id="476" name="Google Shape;476;g81097f4cdf_0_49"/>
          <p:cNvPicPr preferRelativeResize="0"/>
          <p:nvPr/>
        </p:nvPicPr>
        <p:blipFill>
          <a:blip r:embed="rId3">
            <a:alphaModFix/>
          </a:blip>
          <a:stretch>
            <a:fillRect/>
          </a:stretch>
        </p:blipFill>
        <p:spPr>
          <a:xfrm>
            <a:off x="848000" y="2884087"/>
            <a:ext cx="2073225" cy="2073225"/>
          </a:xfrm>
          <a:prstGeom prst="rect">
            <a:avLst/>
          </a:prstGeom>
          <a:noFill/>
          <a:ln>
            <a:noFill/>
          </a:ln>
        </p:spPr>
      </p:pic>
      <p:pic>
        <p:nvPicPr>
          <p:cNvPr id="477" name="Google Shape;477;g81097f4cdf_0_49"/>
          <p:cNvPicPr preferRelativeResize="0"/>
          <p:nvPr/>
        </p:nvPicPr>
        <p:blipFill>
          <a:blip r:embed="rId4">
            <a:alphaModFix/>
          </a:blip>
          <a:stretch>
            <a:fillRect/>
          </a:stretch>
        </p:blipFill>
        <p:spPr>
          <a:xfrm>
            <a:off x="3427462" y="2372663"/>
            <a:ext cx="3096075" cy="3096075"/>
          </a:xfrm>
          <a:prstGeom prst="rect">
            <a:avLst/>
          </a:prstGeom>
          <a:noFill/>
          <a:ln>
            <a:noFill/>
          </a:ln>
        </p:spPr>
      </p:pic>
      <p:pic>
        <p:nvPicPr>
          <p:cNvPr id="478" name="Google Shape;478;g81097f4cdf_0_49"/>
          <p:cNvPicPr preferRelativeResize="0"/>
          <p:nvPr/>
        </p:nvPicPr>
        <p:blipFill>
          <a:blip r:embed="rId5">
            <a:alphaModFix/>
          </a:blip>
          <a:stretch>
            <a:fillRect/>
          </a:stretch>
        </p:blipFill>
        <p:spPr>
          <a:xfrm>
            <a:off x="6934399" y="3056436"/>
            <a:ext cx="4683498" cy="1728502"/>
          </a:xfrm>
          <a:prstGeom prst="rect">
            <a:avLst/>
          </a:prstGeom>
          <a:noFill/>
          <a:ln>
            <a:noFill/>
          </a:ln>
        </p:spPr>
      </p:pic>
      <p:sp>
        <p:nvSpPr>
          <p:cNvPr id="479" name="Google Shape;479;g81097f4cdf_0_49"/>
          <p:cNvSpPr txBox="1"/>
          <p:nvPr/>
        </p:nvSpPr>
        <p:spPr>
          <a:xfrm>
            <a:off x="670998" y="5314700"/>
            <a:ext cx="2579462"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Montserrat" pitchFamily="2" charset="77"/>
                <a:ea typeface="Calibri"/>
                <a:cs typeface="Calibri"/>
                <a:sym typeface="Calibri"/>
              </a:rPr>
              <a:t>Deck.gl</a:t>
            </a:r>
            <a:r>
              <a:rPr lang="en-US" sz="2400" dirty="0">
                <a:latin typeface="Montserrat" pitchFamily="2" charset="77"/>
                <a:ea typeface="Calibri"/>
                <a:cs typeface="Calibri"/>
                <a:sym typeface="Calibri"/>
              </a:rPr>
              <a:t> (Maps)</a:t>
            </a:r>
            <a:endParaRPr sz="2400" dirty="0">
              <a:latin typeface="Montserrat" pitchFamily="2" charset="77"/>
              <a:ea typeface="Calibri"/>
              <a:cs typeface="Calibri"/>
              <a:sym typeface="Calibri"/>
            </a:endParaRPr>
          </a:p>
        </p:txBody>
      </p:sp>
      <p:sp>
        <p:nvSpPr>
          <p:cNvPr id="480" name="Google Shape;480;g81097f4cdf_0_49"/>
          <p:cNvSpPr txBox="1"/>
          <p:nvPr/>
        </p:nvSpPr>
        <p:spPr>
          <a:xfrm>
            <a:off x="3691119" y="5314700"/>
            <a:ext cx="2751564"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Montserrat" pitchFamily="2" charset="77"/>
                <a:ea typeface="Calibri"/>
                <a:cs typeface="Calibri"/>
                <a:sym typeface="Calibri"/>
              </a:rPr>
              <a:t>React (Website)</a:t>
            </a:r>
            <a:endParaRPr sz="2400" dirty="0">
              <a:latin typeface="Montserrat" pitchFamily="2" charset="77"/>
              <a:ea typeface="Calibri"/>
              <a:cs typeface="Calibri"/>
              <a:sym typeface="Calibri"/>
            </a:endParaRPr>
          </a:p>
        </p:txBody>
      </p:sp>
      <p:sp>
        <p:nvSpPr>
          <p:cNvPr id="481" name="Google Shape;481;g81097f4cdf_0_49"/>
          <p:cNvSpPr txBox="1"/>
          <p:nvPr/>
        </p:nvSpPr>
        <p:spPr>
          <a:xfrm>
            <a:off x="7121359" y="5314700"/>
            <a:ext cx="470677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ontserrat" pitchFamily="2" charset="77"/>
                <a:ea typeface="Calibri"/>
                <a:cs typeface="Calibri"/>
                <a:sym typeface="Calibri"/>
              </a:rPr>
              <a:t>Custom Maps and Data processing</a:t>
            </a:r>
            <a:endParaRPr sz="2000" dirty="0">
              <a:latin typeface="Montserrat" pitchFamily="2" charset="77"/>
              <a:ea typeface="Calibri"/>
              <a:cs typeface="Calibri"/>
              <a:sym typeface="Calibri"/>
            </a:endParaRPr>
          </a:p>
        </p:txBody>
      </p:sp>
    </p:spTree>
    <p:extLst>
      <p:ext uri="{BB962C8B-B14F-4D97-AF65-F5344CB8AC3E}">
        <p14:creationId xmlns:p14="http://schemas.microsoft.com/office/powerpoint/2010/main" val="4290620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81097f4cdf_0_92"/>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g81097f4cdf_0_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a:solidFill>
                  <a:srgbClr val="74276C"/>
                </a:solidFill>
                <a:latin typeface="Montserrat ExtraBold"/>
                <a:ea typeface="Montserrat ExtraBold"/>
                <a:cs typeface="Montserrat ExtraBold"/>
                <a:sym typeface="Montserrat ExtraBold"/>
              </a:rPr>
              <a:t>Getting Started</a:t>
            </a:r>
            <a:endParaRPr/>
          </a:p>
        </p:txBody>
      </p:sp>
      <p:sp>
        <p:nvSpPr>
          <p:cNvPr id="488" name="Google Shape;488;g81097f4cdf_0_92"/>
          <p:cNvSpPr txBox="1">
            <a:spLocks noGrp="1"/>
          </p:cNvSpPr>
          <p:nvPr>
            <p:ph type="body" idx="1"/>
          </p:nvPr>
        </p:nvSpPr>
        <p:spPr>
          <a:xfrm>
            <a:off x="828333" y="1607298"/>
            <a:ext cx="10515600" cy="4351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US" dirty="0">
                <a:latin typeface="Montserrat"/>
                <a:ea typeface="Montserrat"/>
                <a:cs typeface="Montserrat"/>
                <a:sym typeface="Montserrat"/>
              </a:rPr>
              <a:t>Follow the link and download the files.</a:t>
            </a: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r>
              <a:rPr lang="en-US" dirty="0">
                <a:latin typeface="Montserrat"/>
                <a:ea typeface="Montserrat"/>
                <a:cs typeface="Montserrat"/>
                <a:sym typeface="Montserrat"/>
              </a:rPr>
              <a:t>Once downloaded open in Visual Studio Code</a:t>
            </a: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sz="4800"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r>
              <a:rPr lang="en-US" sz="4800" dirty="0">
                <a:latin typeface="Montserrat"/>
                <a:ea typeface="Montserrat"/>
                <a:cs typeface="Montserrat"/>
                <a:sym typeface="Montserrat"/>
              </a:rPr>
              <a:t>https://</a:t>
            </a:r>
            <a:r>
              <a:rPr lang="en-US" sz="4800" dirty="0" err="1">
                <a:latin typeface="Montserrat"/>
                <a:ea typeface="Montserrat"/>
                <a:cs typeface="Montserrat"/>
                <a:sym typeface="Montserrat"/>
              </a:rPr>
              <a:t>cutt.ly</a:t>
            </a:r>
            <a:r>
              <a:rPr lang="en-US" sz="4800" dirty="0">
                <a:latin typeface="Montserrat"/>
                <a:ea typeface="Montserrat"/>
                <a:cs typeface="Montserrat"/>
                <a:sym typeface="Montserrat"/>
              </a:rPr>
              <a:t>/nteC6Xj</a:t>
            </a:r>
            <a:endParaRPr sz="4800" dirty="0">
              <a:latin typeface="Montserrat"/>
              <a:ea typeface="Montserrat"/>
              <a:cs typeface="Montserrat"/>
              <a:sym typeface="Montserrat"/>
            </a:endParaRPr>
          </a:p>
        </p:txBody>
      </p:sp>
    </p:spTree>
    <p:extLst>
      <p:ext uri="{BB962C8B-B14F-4D97-AF65-F5344CB8AC3E}">
        <p14:creationId xmlns:p14="http://schemas.microsoft.com/office/powerpoint/2010/main" val="2061089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81097f4cdf_0_103"/>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g81097f4cdf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a:solidFill>
                  <a:srgbClr val="74276C"/>
                </a:solidFill>
                <a:latin typeface="Montserrat ExtraBold"/>
                <a:ea typeface="Montserrat ExtraBold"/>
                <a:cs typeface="Montserrat ExtraBold"/>
                <a:sym typeface="Montserrat ExtraBold"/>
              </a:rPr>
              <a:t>Download the packages</a:t>
            </a:r>
            <a:endParaRPr/>
          </a:p>
        </p:txBody>
      </p:sp>
      <p:sp>
        <p:nvSpPr>
          <p:cNvPr id="495" name="Google Shape;495;g81097f4cdf_0_103"/>
          <p:cNvSpPr txBox="1">
            <a:spLocks noGrp="1"/>
          </p:cNvSpPr>
          <p:nvPr>
            <p:ph type="body" idx="1"/>
          </p:nvPr>
        </p:nvSpPr>
        <p:spPr>
          <a:xfrm>
            <a:off x="828325" y="1607299"/>
            <a:ext cx="10515600" cy="19224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Font typeface="Montserrat"/>
              <a:buAutoNum type="arabicPeriod"/>
            </a:pPr>
            <a:r>
              <a:rPr lang="en-US" dirty="0">
                <a:latin typeface="Montserrat"/>
                <a:ea typeface="Montserrat"/>
                <a:cs typeface="Montserrat"/>
                <a:sym typeface="Montserrat"/>
              </a:rPr>
              <a:t>Open the terminal in Visual Studio Code (ask a T.A if you get stuck)</a:t>
            </a:r>
            <a:endParaRPr dirty="0">
              <a:latin typeface="Montserrat"/>
              <a:ea typeface="Montserrat"/>
              <a:cs typeface="Montserrat"/>
              <a:sym typeface="Montserrat"/>
            </a:endParaRPr>
          </a:p>
          <a:p>
            <a:pPr marL="914400" lvl="0" indent="0" algn="l" rtl="0">
              <a:lnSpc>
                <a:spcPct val="90000"/>
              </a:lnSpc>
              <a:spcBef>
                <a:spcPts val="0"/>
              </a:spcBef>
              <a:spcAft>
                <a:spcPts val="0"/>
              </a:spcAft>
              <a:buNone/>
            </a:pPr>
            <a:endParaRPr dirty="0">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AutoNum type="arabicPeriod"/>
            </a:pPr>
            <a:r>
              <a:rPr lang="en-US" dirty="0">
                <a:latin typeface="Montserrat"/>
                <a:ea typeface="Montserrat"/>
                <a:cs typeface="Montserrat"/>
                <a:sym typeface="Montserrat"/>
              </a:rPr>
              <a:t>In the terminal type “yarn” and press enter to download.</a:t>
            </a: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2800"/>
              <a:buNone/>
            </a:pPr>
            <a:endParaRPr sz="4800"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sz="4800" dirty="0">
              <a:latin typeface="Montserrat"/>
              <a:ea typeface="Montserrat"/>
              <a:cs typeface="Montserrat"/>
              <a:sym typeface="Montserrat"/>
            </a:endParaRPr>
          </a:p>
        </p:txBody>
      </p:sp>
      <p:pic>
        <p:nvPicPr>
          <p:cNvPr id="496" name="Google Shape;496;g81097f4cdf_0_103"/>
          <p:cNvPicPr preferRelativeResize="0"/>
          <p:nvPr/>
        </p:nvPicPr>
        <p:blipFill>
          <a:blip r:embed="rId3">
            <a:alphaModFix/>
          </a:blip>
          <a:stretch>
            <a:fillRect/>
          </a:stretch>
        </p:blipFill>
        <p:spPr>
          <a:xfrm>
            <a:off x="477725" y="3873200"/>
            <a:ext cx="11216798" cy="2448975"/>
          </a:xfrm>
          <a:prstGeom prst="rect">
            <a:avLst/>
          </a:prstGeom>
          <a:noFill/>
          <a:ln>
            <a:noFill/>
          </a:ln>
        </p:spPr>
      </p:pic>
    </p:spTree>
    <p:extLst>
      <p:ext uri="{BB962C8B-B14F-4D97-AF65-F5344CB8AC3E}">
        <p14:creationId xmlns:p14="http://schemas.microsoft.com/office/powerpoint/2010/main" val="3348713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81097f4cdf_0_117"/>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g81097f4cdf_0_1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dirty="0">
                <a:solidFill>
                  <a:srgbClr val="74276C"/>
                </a:solidFill>
                <a:latin typeface="Montserrat ExtraBold"/>
                <a:ea typeface="Montserrat ExtraBold"/>
                <a:cs typeface="Montserrat ExtraBold"/>
                <a:sym typeface="Montserrat ExtraBold"/>
              </a:rPr>
              <a:t>Create </a:t>
            </a:r>
            <a:r>
              <a:rPr lang="en-US" sz="4800" b="1" dirty="0" err="1">
                <a:solidFill>
                  <a:srgbClr val="74276C"/>
                </a:solidFill>
                <a:latin typeface="Montserrat ExtraBold"/>
                <a:ea typeface="Montserrat ExtraBold"/>
                <a:cs typeface="Montserrat ExtraBold"/>
                <a:sym typeface="Montserrat ExtraBold"/>
              </a:rPr>
              <a:t>map.js</a:t>
            </a:r>
            <a:endParaRPr dirty="0"/>
          </a:p>
        </p:txBody>
      </p:sp>
      <p:sp>
        <p:nvSpPr>
          <p:cNvPr id="503" name="Google Shape;503;g81097f4cdf_0_117"/>
          <p:cNvSpPr txBox="1">
            <a:spLocks noGrp="1"/>
          </p:cNvSpPr>
          <p:nvPr>
            <p:ph type="body" idx="1"/>
          </p:nvPr>
        </p:nvSpPr>
        <p:spPr>
          <a:xfrm>
            <a:off x="828325" y="1607299"/>
            <a:ext cx="10515600" cy="19224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0"/>
              </a:spcBef>
              <a:spcAft>
                <a:spcPts val="0"/>
              </a:spcAft>
              <a:buSzPts val="1800"/>
              <a:buFont typeface="Montserrat"/>
              <a:buAutoNum type="arabicPeriod"/>
            </a:pPr>
            <a:r>
              <a:rPr lang="en-US" dirty="0">
                <a:latin typeface="Montserrat"/>
                <a:ea typeface="Montserrat"/>
                <a:cs typeface="Montserrat"/>
                <a:sym typeface="Montserrat"/>
              </a:rPr>
              <a:t>Use the navigation panel on the left hand-side of visual studio code to see the file tree</a:t>
            </a:r>
            <a:endParaRPr dirty="0">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AutoNum type="arabicPeriod"/>
            </a:pPr>
            <a:r>
              <a:rPr lang="en-US" dirty="0">
                <a:latin typeface="Montserrat"/>
                <a:ea typeface="Montserrat"/>
                <a:cs typeface="Montserrat"/>
                <a:sym typeface="Montserrat"/>
              </a:rPr>
              <a:t>Click on the “</a:t>
            </a:r>
            <a:r>
              <a:rPr lang="en-US" dirty="0" err="1">
                <a:latin typeface="Montserrat"/>
                <a:ea typeface="Montserrat"/>
                <a:cs typeface="Montserrat"/>
                <a:sym typeface="Montserrat"/>
              </a:rPr>
              <a:t>src</a:t>
            </a:r>
            <a:r>
              <a:rPr lang="en-US" dirty="0">
                <a:latin typeface="Montserrat"/>
                <a:ea typeface="Montserrat"/>
                <a:cs typeface="Montserrat"/>
                <a:sym typeface="Montserrat"/>
              </a:rPr>
              <a:t>” folder</a:t>
            </a:r>
            <a:endParaRPr dirty="0">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AutoNum type="arabicPeriod"/>
            </a:pPr>
            <a:r>
              <a:rPr lang="en-US" dirty="0">
                <a:latin typeface="Montserrat"/>
                <a:ea typeface="Montserrat"/>
                <a:cs typeface="Montserrat"/>
                <a:sym typeface="Montserrat"/>
              </a:rPr>
              <a:t>Create a file called </a:t>
            </a:r>
            <a:r>
              <a:rPr lang="en-US" dirty="0" err="1">
                <a:latin typeface="Montserrat"/>
                <a:ea typeface="Montserrat"/>
                <a:cs typeface="Montserrat"/>
                <a:sym typeface="Montserrat"/>
              </a:rPr>
              <a:t>map.js</a:t>
            </a:r>
            <a:r>
              <a:rPr lang="en-US" dirty="0">
                <a:latin typeface="Montserrat"/>
                <a:ea typeface="Montserrat"/>
                <a:cs typeface="Montserrat"/>
                <a:sym typeface="Montserrat"/>
              </a:rPr>
              <a:t>, and write the following code:</a:t>
            </a: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dirty="0">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2800"/>
              <a:buNone/>
            </a:pPr>
            <a:endParaRPr sz="4800" dirty="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sz="4800" dirty="0">
              <a:latin typeface="Montserrat"/>
              <a:ea typeface="Montserrat"/>
              <a:cs typeface="Montserrat"/>
              <a:sym typeface="Montserrat"/>
            </a:endParaRPr>
          </a:p>
        </p:txBody>
      </p:sp>
      <p:pic>
        <p:nvPicPr>
          <p:cNvPr id="504" name="Google Shape;504;g81097f4cdf_0_117"/>
          <p:cNvPicPr preferRelativeResize="0"/>
          <p:nvPr/>
        </p:nvPicPr>
        <p:blipFill>
          <a:blip r:embed="rId3">
            <a:alphaModFix/>
          </a:blip>
          <a:stretch>
            <a:fillRect/>
          </a:stretch>
        </p:blipFill>
        <p:spPr>
          <a:xfrm>
            <a:off x="677113" y="3430575"/>
            <a:ext cx="10837772" cy="2811800"/>
          </a:xfrm>
          <a:prstGeom prst="rect">
            <a:avLst/>
          </a:prstGeom>
          <a:noFill/>
          <a:ln>
            <a:noFill/>
          </a:ln>
        </p:spPr>
      </p:pic>
    </p:spTree>
    <p:extLst>
      <p:ext uri="{BB962C8B-B14F-4D97-AF65-F5344CB8AC3E}">
        <p14:creationId xmlns:p14="http://schemas.microsoft.com/office/powerpoint/2010/main" val="222772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C5A6-86A5-5049-99B2-3BE14D5656F8}"/>
              </a:ext>
            </a:extLst>
          </p:cNvPr>
          <p:cNvSpPr>
            <a:spLocks noGrp="1"/>
          </p:cNvSpPr>
          <p:nvPr>
            <p:ph type="title"/>
          </p:nvPr>
        </p:nvSpPr>
        <p:spPr>
          <a:xfrm>
            <a:off x="648930" y="307990"/>
            <a:ext cx="3651467" cy="1676603"/>
          </a:xfrm>
        </p:spPr>
        <p:txBody>
          <a:bodyPr vert="horz" lIns="91440" tIns="45720" rIns="91440" bIns="45720" rtlCol="0" anchor="ctr">
            <a:normAutofit fontScale="90000"/>
          </a:bodyPr>
          <a:lstStyle/>
          <a:p>
            <a:r>
              <a:rPr lang="en-US" b="1" dirty="0">
                <a:solidFill>
                  <a:srgbClr val="74276C"/>
                </a:solidFill>
                <a:latin typeface="Montserrat ExtraBold" pitchFamily="2" charset="77"/>
              </a:rPr>
              <a:t>How do we run our code?</a:t>
            </a:r>
          </a:p>
        </p:txBody>
      </p:sp>
      <p:sp>
        <p:nvSpPr>
          <p:cNvPr id="4" name="TextBox 3">
            <a:extLst>
              <a:ext uri="{FF2B5EF4-FFF2-40B4-BE49-F238E27FC236}">
                <a16:creationId xmlns:a16="http://schemas.microsoft.com/office/drawing/2014/main" id="{3AD4F14F-1C3F-A141-94F2-E8D8925C344A}"/>
              </a:ext>
            </a:extLst>
          </p:cNvPr>
          <p:cNvSpPr txBox="1"/>
          <p:nvPr/>
        </p:nvSpPr>
        <p:spPr>
          <a:xfrm>
            <a:off x="648931" y="2176545"/>
            <a:ext cx="3651466" cy="3785419"/>
          </a:xfrm>
          <a:prstGeom prst="rect">
            <a:avLst/>
          </a:prstGeom>
        </p:spPr>
        <p:txBody>
          <a:bodyPr vert="horz" lIns="91440" tIns="45720" rIns="91440" bIns="45720" rtlCol="0">
            <a:noAutofit/>
          </a:bodyPr>
          <a:lstStyle/>
          <a:p>
            <a:pPr>
              <a:lnSpc>
                <a:spcPct val="90000"/>
              </a:lnSpc>
            </a:pPr>
            <a:r>
              <a:rPr lang="en-US" sz="2000" dirty="0">
                <a:latin typeface="Montserrat" pitchFamily="2" charset="77"/>
              </a:rPr>
              <a:t>Create a new file, and name it </a:t>
            </a:r>
            <a:r>
              <a:rPr lang="en-US" sz="2000" b="1" dirty="0">
                <a:latin typeface="Montserrat SemiBold" pitchFamily="2" charset="77"/>
              </a:rPr>
              <a:t>index.js</a:t>
            </a:r>
            <a:r>
              <a:rPr lang="en-US" sz="2000" dirty="0">
                <a:latin typeface="Montserrat" pitchFamily="2" charset="77"/>
              </a:rPr>
              <a:t>.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Inside of it, write </a:t>
            </a:r>
            <a:r>
              <a:rPr lang="en-US" sz="2000" b="1" dirty="0">
                <a:latin typeface="Montserrat SemiBold" pitchFamily="2" charset="77"/>
              </a:rPr>
              <a:t>console.log(“</a:t>
            </a:r>
            <a:r>
              <a:rPr lang="en-US" sz="2000" b="1" dirty="0" err="1">
                <a:latin typeface="Montserrat SemiBold" pitchFamily="2" charset="77"/>
              </a:rPr>
              <a:t>Hello,world</a:t>
            </a:r>
            <a:r>
              <a:rPr lang="en-US" sz="2000" b="1" dirty="0">
                <a:latin typeface="Montserrat SemiBold" pitchFamily="2" charset="77"/>
              </a:rPr>
              <a:t>!”) </a:t>
            </a:r>
            <a:r>
              <a:rPr lang="en-US" sz="2000" dirty="0">
                <a:latin typeface="Montserrat" pitchFamily="2" charset="77"/>
              </a:rPr>
              <a:t>which will print out “Hello, world!” into our console.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To run this program, type </a:t>
            </a:r>
            <a:r>
              <a:rPr lang="en-US" sz="2000" b="1" dirty="0">
                <a:latin typeface="Montserrat SemiBold" pitchFamily="2" charset="77"/>
              </a:rPr>
              <a:t>node index.js </a:t>
            </a:r>
            <a:r>
              <a:rPr lang="en-US" sz="2000" dirty="0">
                <a:latin typeface="Montserrat" pitchFamily="2" charset="77"/>
              </a:rPr>
              <a:t>into your console, and press enter. </a:t>
            </a:r>
          </a:p>
          <a:p>
            <a:pPr>
              <a:lnSpc>
                <a:spcPct val="90000"/>
              </a:lnSpc>
            </a:pPr>
            <a:endParaRPr lang="en-US" sz="2000" dirty="0">
              <a:latin typeface="Montserrat" pitchFamily="2" charset="77"/>
            </a:endParaRPr>
          </a:p>
          <a:p>
            <a:pPr>
              <a:lnSpc>
                <a:spcPct val="90000"/>
              </a:lnSpc>
            </a:pPr>
            <a:r>
              <a:rPr lang="en-US" sz="2000" dirty="0">
                <a:latin typeface="Montserrat" pitchFamily="2" charset="77"/>
              </a:rPr>
              <a:t>Note: you will need to be in the correct directory for this to work</a:t>
            </a:r>
          </a:p>
        </p:txBody>
      </p:sp>
      <p:pic>
        <p:nvPicPr>
          <p:cNvPr id="5" name="Picture 4" descr="A screenshot of a cell phone&#10;&#10;Description automatically generated">
            <a:extLst>
              <a:ext uri="{FF2B5EF4-FFF2-40B4-BE49-F238E27FC236}">
                <a16:creationId xmlns:a16="http://schemas.microsoft.com/office/drawing/2014/main" id="{E8DCA6B2-D7CF-1F4C-BA52-72A2782EEA71}"/>
              </a:ext>
            </a:extLst>
          </p:cNvPr>
          <p:cNvPicPr>
            <a:picLocks noChangeAspect="1"/>
          </p:cNvPicPr>
          <p:nvPr/>
        </p:nvPicPr>
        <p:blipFill rotWithShape="1">
          <a:blip r:embed="rId2"/>
          <a:srcRect r="12167" b="-2"/>
          <a:stretch/>
        </p:blipFill>
        <p:spPr>
          <a:xfrm>
            <a:off x="4639056" y="-1"/>
            <a:ext cx="7552944" cy="6858001"/>
          </a:xfrm>
          <a:prstGeom prst="rect">
            <a:avLst/>
          </a:prstGeom>
          <a:effectLst/>
        </p:spPr>
      </p:pic>
      <p:sp>
        <p:nvSpPr>
          <p:cNvPr id="3" name="Oval 2">
            <a:extLst>
              <a:ext uri="{FF2B5EF4-FFF2-40B4-BE49-F238E27FC236}">
                <a16:creationId xmlns:a16="http://schemas.microsoft.com/office/drawing/2014/main" id="{2744E023-55F6-3946-8B56-6CCAF4E5C227}"/>
              </a:ext>
            </a:extLst>
          </p:cNvPr>
          <p:cNvSpPr/>
          <p:nvPr/>
        </p:nvSpPr>
        <p:spPr>
          <a:xfrm>
            <a:off x="9124336" y="2438400"/>
            <a:ext cx="1740310" cy="373626"/>
          </a:xfrm>
          <a:prstGeom prst="ellipse">
            <a:avLst/>
          </a:prstGeom>
          <a:noFill/>
          <a:ln w="38100">
            <a:solidFill>
              <a:srgbClr val="F05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a:extLst>
              <a:ext uri="{FF2B5EF4-FFF2-40B4-BE49-F238E27FC236}">
                <a16:creationId xmlns:a16="http://schemas.microsoft.com/office/drawing/2014/main" id="{86ED618D-5152-1841-B06D-49AE16F896F0}"/>
              </a:ext>
            </a:extLst>
          </p:cNvPr>
          <p:cNvCxnSpPr>
            <a:endCxn id="3" idx="4"/>
          </p:cNvCxnSpPr>
          <p:nvPr/>
        </p:nvCxnSpPr>
        <p:spPr>
          <a:xfrm rot="5400000" flipH="1" flipV="1">
            <a:off x="9166123" y="2917722"/>
            <a:ext cx="934064" cy="722672"/>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F55EFB-F5B2-2C4D-BDC5-CAD787F4A687}"/>
              </a:ext>
            </a:extLst>
          </p:cNvPr>
          <p:cNvSpPr txBox="1"/>
          <p:nvPr/>
        </p:nvSpPr>
        <p:spPr>
          <a:xfrm>
            <a:off x="7654412" y="3746090"/>
            <a:ext cx="3234814" cy="646331"/>
          </a:xfrm>
          <a:prstGeom prst="rect">
            <a:avLst/>
          </a:prstGeom>
          <a:noFill/>
        </p:spPr>
        <p:txBody>
          <a:bodyPr wrap="square" rtlCol="0">
            <a:spAutoFit/>
          </a:bodyPr>
          <a:lstStyle/>
          <a:p>
            <a:r>
              <a:rPr lang="en-US" dirty="0">
                <a:solidFill>
                  <a:schemeClr val="bg1"/>
                </a:solidFill>
                <a:latin typeface="Montserrat Medium" pitchFamily="2" charset="77"/>
              </a:rPr>
              <a:t>Type this and press enter to run your programs</a:t>
            </a:r>
          </a:p>
        </p:txBody>
      </p:sp>
    </p:spTree>
    <p:extLst>
      <p:ext uri="{BB962C8B-B14F-4D97-AF65-F5344CB8AC3E}">
        <p14:creationId xmlns:p14="http://schemas.microsoft.com/office/powerpoint/2010/main" val="236826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81097f4cdf_0_132"/>
          <p:cNvSpPr/>
          <p:nvPr/>
        </p:nvSpPr>
        <p:spPr>
          <a:xfrm>
            <a:off x="554425" y="2608325"/>
            <a:ext cx="11167500" cy="2923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 name="Google Shape;510;g81097f4cdf_0_132"/>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g81097f4cdf_0_132"/>
          <p:cNvSpPr/>
          <p:nvPr/>
        </p:nvSpPr>
        <p:spPr>
          <a:xfrm>
            <a:off x="-9875"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g81097f4cdf_0_132"/>
          <p:cNvSpPr/>
          <p:nvPr/>
        </p:nvSpPr>
        <p:spPr>
          <a:xfrm>
            <a:off x="554416" y="365125"/>
            <a:ext cx="11167500" cy="2089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3" name="Google Shape;513;g81097f4cdf_0_132"/>
          <p:cNvSpPr txBox="1">
            <a:spLocks noGrp="1"/>
          </p:cNvSpPr>
          <p:nvPr>
            <p:ph type="title"/>
          </p:nvPr>
        </p:nvSpPr>
        <p:spPr>
          <a:xfrm>
            <a:off x="1046746" y="586822"/>
            <a:ext cx="35604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4000" b="1">
                <a:solidFill>
                  <a:srgbClr val="74276C"/>
                </a:solidFill>
                <a:latin typeface="Montserrat ExtraBold"/>
                <a:ea typeface="Montserrat ExtraBold"/>
                <a:cs typeface="Montserrat ExtraBold"/>
                <a:sym typeface="Montserrat ExtraBold"/>
              </a:rPr>
              <a:t>The Map function</a:t>
            </a:r>
            <a:endParaRPr/>
          </a:p>
        </p:txBody>
      </p:sp>
      <p:sp>
        <p:nvSpPr>
          <p:cNvPr id="514" name="Google Shape;514;g81097f4cdf_0_132"/>
          <p:cNvSpPr/>
          <p:nvPr/>
        </p:nvSpPr>
        <p:spPr>
          <a:xfrm>
            <a:off x="490408" y="1057739"/>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5" name="Google Shape;515;g81097f4cdf_0_132"/>
          <p:cNvSpPr/>
          <p:nvPr/>
        </p:nvSpPr>
        <p:spPr>
          <a:xfrm rot="5400000">
            <a:off x="4243505" y="1400662"/>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6" name="Google Shape;516;g81097f4cdf_0_132"/>
          <p:cNvSpPr txBox="1">
            <a:spLocks noGrp="1"/>
          </p:cNvSpPr>
          <p:nvPr>
            <p:ph type="body" idx="1"/>
          </p:nvPr>
        </p:nvSpPr>
        <p:spPr>
          <a:xfrm>
            <a:off x="5342939" y="586897"/>
            <a:ext cx="6002700" cy="164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None/>
            </a:pPr>
            <a:r>
              <a:rPr lang="en-US" sz="2000"/>
              <a:t>The map function, generates a map in the web browser. It takes graphs/plots as </a:t>
            </a:r>
            <a:r>
              <a:rPr lang="en-US" sz="2000" b="1"/>
              <a:t>parameters</a:t>
            </a:r>
            <a:r>
              <a:rPr lang="en-US" sz="2000"/>
              <a:t> and displays them on the map.</a:t>
            </a:r>
            <a:endParaRPr sz="2000"/>
          </a:p>
          <a:p>
            <a:pPr marL="0" lvl="0" indent="0" algn="l" rtl="0">
              <a:spcBef>
                <a:spcPts val="0"/>
              </a:spcBef>
              <a:spcAft>
                <a:spcPts val="0"/>
              </a:spcAft>
              <a:buClr>
                <a:schemeClr val="dk1"/>
              </a:buClr>
              <a:buSzPts val="2800"/>
              <a:buNone/>
            </a:pPr>
            <a:endParaRPr sz="2000" b="1" u="sng"/>
          </a:p>
          <a:p>
            <a:pPr marL="0" lvl="0" indent="0" algn="l" rtl="0">
              <a:spcBef>
                <a:spcPts val="0"/>
              </a:spcBef>
              <a:spcAft>
                <a:spcPts val="0"/>
              </a:spcAft>
              <a:buClr>
                <a:schemeClr val="dk1"/>
              </a:buClr>
              <a:buSzPts val="2800"/>
              <a:buNone/>
            </a:pPr>
            <a:r>
              <a:rPr lang="en-US" sz="2000" b="1"/>
              <a:t>Import</a:t>
            </a:r>
            <a:r>
              <a:rPr lang="en-US" sz="2000"/>
              <a:t> grabs code from another file.</a:t>
            </a:r>
            <a:endParaRPr sz="2000"/>
          </a:p>
          <a:p>
            <a:pPr marL="0" lvl="0" indent="0" algn="l" rtl="0">
              <a:spcBef>
                <a:spcPts val="0"/>
              </a:spcBef>
              <a:spcAft>
                <a:spcPts val="0"/>
              </a:spcAft>
              <a:buClr>
                <a:schemeClr val="dk1"/>
              </a:buClr>
              <a:buSzPts val="2800"/>
              <a:buNone/>
            </a:pPr>
            <a:r>
              <a:rPr lang="en-US" sz="2000" b="1"/>
              <a:t>Export </a:t>
            </a:r>
            <a:r>
              <a:rPr lang="en-US" sz="2000"/>
              <a:t>sends code to another file</a:t>
            </a:r>
            <a:endParaRPr sz="2000"/>
          </a:p>
          <a:p>
            <a:pPr marL="0" lvl="0" indent="0" algn="l" rtl="0">
              <a:lnSpc>
                <a:spcPct val="80000"/>
              </a:lnSpc>
              <a:spcBef>
                <a:spcPts val="0"/>
              </a:spcBef>
              <a:spcAft>
                <a:spcPts val="0"/>
              </a:spcAft>
              <a:buClr>
                <a:schemeClr val="dk1"/>
              </a:buClr>
              <a:buSzPts val="2000"/>
              <a:buNone/>
            </a:pPr>
            <a:endParaRPr sz="2000">
              <a:latin typeface="Montserrat"/>
              <a:ea typeface="Montserrat"/>
              <a:cs typeface="Montserrat"/>
              <a:sym typeface="Montserrat"/>
            </a:endParaRPr>
          </a:p>
        </p:txBody>
      </p:sp>
      <p:sp>
        <p:nvSpPr>
          <p:cNvPr id="517" name="Google Shape;517;g81097f4cdf_0_132"/>
          <p:cNvSpPr/>
          <p:nvPr/>
        </p:nvSpPr>
        <p:spPr>
          <a:xfrm>
            <a:off x="490408" y="10479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g81097f4cdf_0_132"/>
          <p:cNvSpPr txBox="1"/>
          <p:nvPr/>
        </p:nvSpPr>
        <p:spPr>
          <a:xfrm>
            <a:off x="5722374" y="4604354"/>
            <a:ext cx="204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Montserrat SemiBold"/>
                <a:ea typeface="Montserrat SemiBold"/>
                <a:cs typeface="Montserrat SemiBold"/>
                <a:sym typeface="Montserrat SemiBold"/>
              </a:rPr>
              <a:t>Value to return</a:t>
            </a:r>
            <a:endParaRPr/>
          </a:p>
        </p:txBody>
      </p:sp>
      <p:pic>
        <p:nvPicPr>
          <p:cNvPr id="519" name="Google Shape;519;g81097f4cdf_0_132"/>
          <p:cNvPicPr preferRelativeResize="0"/>
          <p:nvPr/>
        </p:nvPicPr>
        <p:blipFill>
          <a:blip r:embed="rId3">
            <a:alphaModFix/>
          </a:blip>
          <a:stretch>
            <a:fillRect/>
          </a:stretch>
        </p:blipFill>
        <p:spPr>
          <a:xfrm>
            <a:off x="554425" y="2608325"/>
            <a:ext cx="11167500" cy="2923075"/>
          </a:xfrm>
          <a:prstGeom prst="rect">
            <a:avLst/>
          </a:prstGeom>
          <a:noFill/>
          <a:ln>
            <a:noFill/>
          </a:ln>
        </p:spPr>
      </p:pic>
      <p:sp>
        <p:nvSpPr>
          <p:cNvPr id="520" name="Google Shape;520;g81097f4cdf_0_132"/>
          <p:cNvSpPr/>
          <p:nvPr/>
        </p:nvSpPr>
        <p:spPr>
          <a:xfrm>
            <a:off x="490408" y="3717811"/>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g81097f4cdf_0_132"/>
          <p:cNvSpPr/>
          <p:nvPr/>
        </p:nvSpPr>
        <p:spPr>
          <a:xfrm rot="10800000" flipH="1">
            <a:off x="618499" y="5774947"/>
            <a:ext cx="4242900" cy="7944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2" name="Google Shape;522;g81097f4cdf_0_132"/>
          <p:cNvSpPr txBox="1">
            <a:spLocks noGrp="1"/>
          </p:cNvSpPr>
          <p:nvPr>
            <p:ph type="title"/>
          </p:nvPr>
        </p:nvSpPr>
        <p:spPr>
          <a:xfrm>
            <a:off x="841350" y="5596750"/>
            <a:ext cx="3625200" cy="115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2400" b="1">
                <a:solidFill>
                  <a:srgbClr val="74276C"/>
                </a:solidFill>
                <a:latin typeface="Montserrat ExtraBold"/>
                <a:ea typeface="Montserrat ExtraBold"/>
                <a:cs typeface="Montserrat ExtraBold"/>
                <a:sym typeface="Montserrat ExtraBold"/>
              </a:rPr>
              <a:t>Don’t forget to save!</a:t>
            </a:r>
            <a:endParaRPr sz="2400"/>
          </a:p>
        </p:txBody>
      </p:sp>
      <p:sp>
        <p:nvSpPr>
          <p:cNvPr id="523" name="Google Shape;523;g81097f4cdf_0_132"/>
          <p:cNvSpPr/>
          <p:nvPr/>
        </p:nvSpPr>
        <p:spPr>
          <a:xfrm>
            <a:off x="542308" y="58200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g81097f4cdf_0_132"/>
          <p:cNvSpPr/>
          <p:nvPr/>
        </p:nvSpPr>
        <p:spPr>
          <a:xfrm rot="10800000" flipH="1">
            <a:off x="7479024" y="5774947"/>
            <a:ext cx="4242900" cy="7944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5" name="Google Shape;525;g81097f4cdf_0_132"/>
          <p:cNvSpPr txBox="1">
            <a:spLocks noGrp="1"/>
          </p:cNvSpPr>
          <p:nvPr>
            <p:ph type="title"/>
          </p:nvPr>
        </p:nvSpPr>
        <p:spPr>
          <a:xfrm>
            <a:off x="7701875" y="5596750"/>
            <a:ext cx="3941400" cy="115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2400" b="1">
                <a:solidFill>
                  <a:srgbClr val="74276C"/>
                </a:solidFill>
                <a:latin typeface="Montserrat ExtraBold"/>
                <a:ea typeface="Montserrat ExtraBold"/>
                <a:cs typeface="Montserrat ExtraBold"/>
                <a:sym typeface="Montserrat ExtraBold"/>
              </a:rPr>
              <a:t>Run “yarn start” after</a:t>
            </a:r>
            <a:endParaRPr sz="2400"/>
          </a:p>
        </p:txBody>
      </p:sp>
      <p:sp>
        <p:nvSpPr>
          <p:cNvPr id="526" name="Google Shape;526;g81097f4cdf_0_132"/>
          <p:cNvSpPr/>
          <p:nvPr/>
        </p:nvSpPr>
        <p:spPr>
          <a:xfrm>
            <a:off x="7402833" y="58200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g81097f4cdf_0_132"/>
          <p:cNvSpPr/>
          <p:nvPr/>
        </p:nvSpPr>
        <p:spPr>
          <a:xfrm>
            <a:off x="5606063" y="5907150"/>
            <a:ext cx="1052100" cy="526200"/>
          </a:xfrm>
          <a:prstGeom prst="rightArrow">
            <a:avLst>
              <a:gd name="adj1" fmla="val 50000"/>
              <a:gd name="adj2" fmla="val 50000"/>
            </a:avLst>
          </a:prstGeom>
          <a:solidFill>
            <a:srgbClr val="742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162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81097f4cdf_1_37"/>
          <p:cNvSpPr/>
          <p:nvPr/>
        </p:nvSpPr>
        <p:spPr>
          <a:xfrm>
            <a:off x="344129" y="216310"/>
            <a:ext cx="11484000" cy="6440100"/>
          </a:xfrm>
          <a:prstGeom prst="snip2DiagRect">
            <a:avLst>
              <a:gd name="adj1" fmla="val 0"/>
              <a:gd name="adj2" fmla="val 4453"/>
            </a:avLst>
          </a:prstGeom>
          <a:noFill/>
          <a:ln w="19050" cap="flat" cmpd="sng">
            <a:solidFill>
              <a:srgbClr val="74276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g81097f4cdf_1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76C"/>
              </a:buClr>
              <a:buSzPts val="4800"/>
              <a:buFont typeface="Montserrat ExtraBold"/>
              <a:buNone/>
            </a:pPr>
            <a:r>
              <a:rPr lang="en-US" sz="4800" b="1">
                <a:solidFill>
                  <a:srgbClr val="74276C"/>
                </a:solidFill>
                <a:latin typeface="Montserrat ExtraBold"/>
                <a:ea typeface="Montserrat ExtraBold"/>
                <a:cs typeface="Montserrat ExtraBold"/>
                <a:sym typeface="Montserrat ExtraBold"/>
              </a:rPr>
              <a:t>Working with the data</a:t>
            </a:r>
            <a:endParaRPr/>
          </a:p>
        </p:txBody>
      </p:sp>
      <p:sp>
        <p:nvSpPr>
          <p:cNvPr id="534" name="Google Shape;534;g81097f4cdf_1_37"/>
          <p:cNvSpPr txBox="1">
            <a:spLocks noGrp="1"/>
          </p:cNvSpPr>
          <p:nvPr>
            <p:ph type="body" idx="1"/>
          </p:nvPr>
        </p:nvSpPr>
        <p:spPr>
          <a:xfrm>
            <a:off x="828325" y="1607299"/>
            <a:ext cx="10515600" cy="1922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latin typeface="Montserrat"/>
                <a:ea typeface="Montserrat"/>
                <a:cs typeface="Montserrat"/>
                <a:sym typeface="Montserrat"/>
              </a:rPr>
              <a:t>Uber’s </a:t>
            </a:r>
            <a:r>
              <a:rPr lang="en-US" b="1">
                <a:latin typeface="Montserrat"/>
                <a:ea typeface="Montserrat"/>
                <a:cs typeface="Montserrat"/>
                <a:sym typeface="Montserrat"/>
              </a:rPr>
              <a:t>deck.gl </a:t>
            </a:r>
            <a:r>
              <a:rPr lang="en-US">
                <a:latin typeface="Montserrat"/>
                <a:ea typeface="Montserrat"/>
                <a:cs typeface="Montserrat"/>
                <a:sym typeface="Montserrat"/>
              </a:rPr>
              <a:t>loops through our data for us. Every piece of data is stored as an </a:t>
            </a:r>
            <a:r>
              <a:rPr lang="en-US" b="1">
                <a:latin typeface="Montserrat"/>
                <a:ea typeface="Montserrat"/>
                <a:cs typeface="Montserrat"/>
                <a:sym typeface="Montserrat"/>
              </a:rPr>
              <a:t>array</a:t>
            </a:r>
            <a:r>
              <a:rPr lang="en-US">
                <a:latin typeface="Montserrat"/>
                <a:ea typeface="Montserrat"/>
                <a:cs typeface="Montserrat"/>
                <a:sym typeface="Montserrat"/>
              </a:rPr>
              <a:t> of values that corresponds to the information of each crime/investigation. The array looks like this:</a:t>
            </a:r>
            <a:endParaRPr>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2800"/>
              <a:buNone/>
            </a:pPr>
            <a:endParaRPr sz="480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2800"/>
              <a:buNone/>
            </a:pPr>
            <a:endParaRPr sz="4800">
              <a:latin typeface="Montserrat"/>
              <a:ea typeface="Montserrat"/>
              <a:cs typeface="Montserrat"/>
              <a:sym typeface="Montserrat"/>
            </a:endParaRPr>
          </a:p>
        </p:txBody>
      </p:sp>
      <p:pic>
        <p:nvPicPr>
          <p:cNvPr id="535" name="Google Shape;535;g81097f4cdf_1_37"/>
          <p:cNvPicPr preferRelativeResize="0"/>
          <p:nvPr/>
        </p:nvPicPr>
        <p:blipFill>
          <a:blip r:embed="rId3">
            <a:alphaModFix/>
          </a:blip>
          <a:stretch>
            <a:fillRect/>
          </a:stretch>
        </p:blipFill>
        <p:spPr>
          <a:xfrm>
            <a:off x="1266475" y="4357625"/>
            <a:ext cx="9639300" cy="914400"/>
          </a:xfrm>
          <a:prstGeom prst="rect">
            <a:avLst/>
          </a:prstGeom>
          <a:noFill/>
          <a:ln>
            <a:noFill/>
          </a:ln>
        </p:spPr>
      </p:pic>
      <p:cxnSp>
        <p:nvCxnSpPr>
          <p:cNvPr id="536" name="Google Shape;536;g81097f4cdf_1_37"/>
          <p:cNvCxnSpPr/>
          <p:nvPr/>
        </p:nvCxnSpPr>
        <p:spPr>
          <a:xfrm rot="10800000">
            <a:off x="2011475" y="5080800"/>
            <a:ext cx="0" cy="794100"/>
          </a:xfrm>
          <a:prstGeom prst="straightConnector1">
            <a:avLst/>
          </a:prstGeom>
          <a:noFill/>
          <a:ln w="57150" cap="flat" cmpd="sng">
            <a:solidFill>
              <a:srgbClr val="F05057"/>
            </a:solidFill>
            <a:prstDash val="solid"/>
            <a:miter lim="800000"/>
            <a:headEnd type="none" w="sm" len="sm"/>
            <a:tailEnd type="triangle" w="med" len="med"/>
          </a:ln>
        </p:spPr>
      </p:cxnSp>
      <p:cxnSp>
        <p:nvCxnSpPr>
          <p:cNvPr id="537" name="Google Shape;537;g81097f4cdf_1_37"/>
          <p:cNvCxnSpPr/>
          <p:nvPr/>
        </p:nvCxnSpPr>
        <p:spPr>
          <a:xfrm rot="10800000">
            <a:off x="3206200" y="5080800"/>
            <a:ext cx="0" cy="794100"/>
          </a:xfrm>
          <a:prstGeom prst="straightConnector1">
            <a:avLst/>
          </a:prstGeom>
          <a:noFill/>
          <a:ln w="57150" cap="flat" cmpd="sng">
            <a:solidFill>
              <a:srgbClr val="F05057"/>
            </a:solidFill>
            <a:prstDash val="solid"/>
            <a:miter lim="800000"/>
            <a:headEnd type="none" w="sm" len="sm"/>
            <a:tailEnd type="triangle" w="med" len="med"/>
          </a:ln>
        </p:spPr>
      </p:cxnSp>
      <p:cxnSp>
        <p:nvCxnSpPr>
          <p:cNvPr id="538" name="Google Shape;538;g81097f4cdf_1_37"/>
          <p:cNvCxnSpPr/>
          <p:nvPr/>
        </p:nvCxnSpPr>
        <p:spPr>
          <a:xfrm rot="10800000">
            <a:off x="4353550" y="5081100"/>
            <a:ext cx="0" cy="793800"/>
          </a:xfrm>
          <a:prstGeom prst="straightConnector1">
            <a:avLst/>
          </a:prstGeom>
          <a:noFill/>
          <a:ln w="57150" cap="flat" cmpd="sng">
            <a:solidFill>
              <a:srgbClr val="F05057"/>
            </a:solidFill>
            <a:prstDash val="solid"/>
            <a:miter lim="800000"/>
            <a:headEnd type="none" w="sm" len="sm"/>
            <a:tailEnd type="triangle" w="med" len="med"/>
          </a:ln>
        </p:spPr>
      </p:cxnSp>
      <p:cxnSp>
        <p:nvCxnSpPr>
          <p:cNvPr id="539" name="Google Shape;539;g81097f4cdf_1_37"/>
          <p:cNvCxnSpPr/>
          <p:nvPr/>
        </p:nvCxnSpPr>
        <p:spPr>
          <a:xfrm>
            <a:off x="4778350" y="3929900"/>
            <a:ext cx="0" cy="627900"/>
          </a:xfrm>
          <a:prstGeom prst="straightConnector1">
            <a:avLst/>
          </a:prstGeom>
          <a:noFill/>
          <a:ln w="57150" cap="flat" cmpd="sng">
            <a:solidFill>
              <a:srgbClr val="F05057"/>
            </a:solidFill>
            <a:prstDash val="solid"/>
            <a:miter lim="800000"/>
            <a:headEnd type="none" w="sm" len="sm"/>
            <a:tailEnd type="triangle" w="med" len="med"/>
          </a:ln>
        </p:spPr>
      </p:cxnSp>
      <p:cxnSp>
        <p:nvCxnSpPr>
          <p:cNvPr id="540" name="Google Shape;540;g81097f4cdf_1_37"/>
          <p:cNvCxnSpPr/>
          <p:nvPr/>
        </p:nvCxnSpPr>
        <p:spPr>
          <a:xfrm rot="10800000">
            <a:off x="5617750" y="5080800"/>
            <a:ext cx="0" cy="794100"/>
          </a:xfrm>
          <a:prstGeom prst="straightConnector1">
            <a:avLst/>
          </a:prstGeom>
          <a:noFill/>
          <a:ln w="57150" cap="flat" cmpd="sng">
            <a:solidFill>
              <a:srgbClr val="F05057"/>
            </a:solidFill>
            <a:prstDash val="solid"/>
            <a:miter lim="800000"/>
            <a:headEnd type="none" w="sm" len="sm"/>
            <a:tailEnd type="triangle" w="med" len="med"/>
          </a:ln>
        </p:spPr>
      </p:cxnSp>
      <p:cxnSp>
        <p:nvCxnSpPr>
          <p:cNvPr id="541" name="Google Shape;541;g81097f4cdf_1_37"/>
          <p:cNvCxnSpPr/>
          <p:nvPr/>
        </p:nvCxnSpPr>
        <p:spPr>
          <a:xfrm flipH="1">
            <a:off x="6919175" y="3939050"/>
            <a:ext cx="9900" cy="618900"/>
          </a:xfrm>
          <a:prstGeom prst="straightConnector1">
            <a:avLst/>
          </a:prstGeom>
          <a:noFill/>
          <a:ln w="57150" cap="flat" cmpd="sng">
            <a:solidFill>
              <a:srgbClr val="F05057"/>
            </a:solidFill>
            <a:prstDash val="solid"/>
            <a:miter lim="800000"/>
            <a:headEnd type="none" w="sm" len="sm"/>
            <a:tailEnd type="triangle" w="med" len="med"/>
          </a:ln>
        </p:spPr>
      </p:cxnSp>
      <p:cxnSp>
        <p:nvCxnSpPr>
          <p:cNvPr id="542" name="Google Shape;542;g81097f4cdf_1_37"/>
          <p:cNvCxnSpPr/>
          <p:nvPr/>
        </p:nvCxnSpPr>
        <p:spPr>
          <a:xfrm rot="10800000">
            <a:off x="9274575" y="5080800"/>
            <a:ext cx="0" cy="794100"/>
          </a:xfrm>
          <a:prstGeom prst="straightConnector1">
            <a:avLst/>
          </a:prstGeom>
          <a:noFill/>
          <a:ln w="57150" cap="flat" cmpd="sng">
            <a:solidFill>
              <a:srgbClr val="F05057"/>
            </a:solidFill>
            <a:prstDash val="solid"/>
            <a:miter lim="800000"/>
            <a:headEnd type="none" w="sm" len="sm"/>
            <a:tailEnd type="triangle" w="med" len="med"/>
          </a:ln>
        </p:spPr>
      </p:cxnSp>
      <p:sp>
        <p:nvSpPr>
          <p:cNvPr id="543" name="Google Shape;543;g81097f4cdf_1_37"/>
          <p:cNvSpPr txBox="1"/>
          <p:nvPr/>
        </p:nvSpPr>
        <p:spPr>
          <a:xfrm>
            <a:off x="2729200" y="6021075"/>
            <a:ext cx="9540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Date</a:t>
            </a:r>
            <a:endParaRPr/>
          </a:p>
        </p:txBody>
      </p:sp>
      <p:sp>
        <p:nvSpPr>
          <p:cNvPr id="544" name="Google Shape;544;g81097f4cdf_1_37"/>
          <p:cNvSpPr txBox="1"/>
          <p:nvPr/>
        </p:nvSpPr>
        <p:spPr>
          <a:xfrm>
            <a:off x="1760070" y="6021075"/>
            <a:ext cx="502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Montserrat"/>
                <a:ea typeface="Montserrat"/>
                <a:cs typeface="Montserrat"/>
                <a:sym typeface="Montserrat"/>
              </a:rPr>
              <a:t>ID</a:t>
            </a:r>
            <a:endParaRPr/>
          </a:p>
        </p:txBody>
      </p:sp>
      <p:sp>
        <p:nvSpPr>
          <p:cNvPr id="545" name="Google Shape;545;g81097f4cdf_1_37"/>
          <p:cNvSpPr txBox="1"/>
          <p:nvPr/>
        </p:nvSpPr>
        <p:spPr>
          <a:xfrm>
            <a:off x="3476200" y="6021075"/>
            <a:ext cx="175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No. killed</a:t>
            </a:r>
            <a:endParaRPr/>
          </a:p>
        </p:txBody>
      </p:sp>
      <p:sp>
        <p:nvSpPr>
          <p:cNvPr id="546" name="Google Shape;546;g81097f4cdf_1_37"/>
          <p:cNvSpPr txBox="1"/>
          <p:nvPr/>
        </p:nvSpPr>
        <p:spPr>
          <a:xfrm>
            <a:off x="3901000" y="3529700"/>
            <a:ext cx="175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No. injured</a:t>
            </a:r>
            <a:endParaRPr/>
          </a:p>
        </p:txBody>
      </p:sp>
      <p:sp>
        <p:nvSpPr>
          <p:cNvPr id="547" name="Google Shape;547;g81097f4cdf_1_37"/>
          <p:cNvSpPr txBox="1"/>
          <p:nvPr/>
        </p:nvSpPr>
        <p:spPr>
          <a:xfrm>
            <a:off x="4740400" y="6021075"/>
            <a:ext cx="175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Latitude</a:t>
            </a:r>
            <a:endParaRPr/>
          </a:p>
        </p:txBody>
      </p:sp>
      <p:sp>
        <p:nvSpPr>
          <p:cNvPr id="548" name="Google Shape;548;g81097f4cdf_1_37"/>
          <p:cNvSpPr txBox="1"/>
          <p:nvPr/>
        </p:nvSpPr>
        <p:spPr>
          <a:xfrm>
            <a:off x="6046775" y="3529700"/>
            <a:ext cx="175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Longitude</a:t>
            </a:r>
            <a:endParaRPr/>
          </a:p>
        </p:txBody>
      </p:sp>
      <p:sp>
        <p:nvSpPr>
          <p:cNvPr id="549" name="Google Shape;549;g81097f4cdf_1_37"/>
          <p:cNvSpPr txBox="1"/>
          <p:nvPr/>
        </p:nvSpPr>
        <p:spPr>
          <a:xfrm>
            <a:off x="8397225" y="6021075"/>
            <a:ext cx="17547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Montserrat"/>
                <a:ea typeface="Montserrat"/>
                <a:cs typeface="Montserrat"/>
                <a:sym typeface="Montserrat"/>
              </a:rPr>
              <a:t>Notes</a:t>
            </a:r>
            <a:endParaRPr/>
          </a:p>
        </p:txBody>
      </p:sp>
    </p:spTree>
    <p:extLst>
      <p:ext uri="{BB962C8B-B14F-4D97-AF65-F5344CB8AC3E}">
        <p14:creationId xmlns:p14="http://schemas.microsoft.com/office/powerpoint/2010/main" val="2635481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81097f4cdf_1_9"/>
          <p:cNvSpPr/>
          <p:nvPr/>
        </p:nvSpPr>
        <p:spPr>
          <a:xfrm>
            <a:off x="554416" y="365125"/>
            <a:ext cx="11167500" cy="2089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 name="Google Shape;555;g81097f4cdf_1_9"/>
          <p:cNvSpPr txBox="1">
            <a:spLocks noGrp="1"/>
          </p:cNvSpPr>
          <p:nvPr>
            <p:ph type="title"/>
          </p:nvPr>
        </p:nvSpPr>
        <p:spPr>
          <a:xfrm>
            <a:off x="1046746" y="586822"/>
            <a:ext cx="35604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4000" b="1">
                <a:solidFill>
                  <a:srgbClr val="74276C"/>
                </a:solidFill>
                <a:latin typeface="Montserrat ExtraBold"/>
                <a:ea typeface="Montserrat ExtraBold"/>
                <a:cs typeface="Montserrat ExtraBold"/>
                <a:sym typeface="Montserrat ExtraBold"/>
              </a:rPr>
              <a:t>Scatterplot</a:t>
            </a:r>
            <a:endParaRPr/>
          </a:p>
        </p:txBody>
      </p:sp>
      <p:sp>
        <p:nvSpPr>
          <p:cNvPr id="556" name="Google Shape;556;g81097f4cdf_1_9"/>
          <p:cNvSpPr/>
          <p:nvPr/>
        </p:nvSpPr>
        <p:spPr>
          <a:xfrm>
            <a:off x="490408" y="1057739"/>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7" name="Google Shape;557;g81097f4cdf_1_9"/>
          <p:cNvSpPr/>
          <p:nvPr/>
        </p:nvSpPr>
        <p:spPr>
          <a:xfrm rot="5400000">
            <a:off x="4243505" y="1400662"/>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58" name="Google Shape;558;g81097f4cdf_1_9"/>
          <p:cNvSpPr txBox="1">
            <a:spLocks noGrp="1"/>
          </p:cNvSpPr>
          <p:nvPr>
            <p:ph type="body" idx="1"/>
          </p:nvPr>
        </p:nvSpPr>
        <p:spPr>
          <a:xfrm>
            <a:off x="5342939" y="586897"/>
            <a:ext cx="6002700" cy="164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None/>
            </a:pPr>
            <a:r>
              <a:rPr lang="en-US" sz="2000"/>
              <a:t>A function that generates a dot on the map for each incident.</a:t>
            </a:r>
            <a:endParaRPr sz="2000"/>
          </a:p>
          <a:p>
            <a:pPr marL="0" lvl="0" indent="0" algn="l" rtl="0">
              <a:spcBef>
                <a:spcPts val="0"/>
              </a:spcBef>
              <a:spcAft>
                <a:spcPts val="0"/>
              </a:spcAft>
              <a:buClr>
                <a:schemeClr val="dk1"/>
              </a:buClr>
              <a:buSzPts val="2800"/>
              <a:buNone/>
            </a:pPr>
            <a:endParaRPr sz="2000"/>
          </a:p>
          <a:p>
            <a:pPr marL="0" lvl="0" indent="0" algn="l" rtl="0">
              <a:spcBef>
                <a:spcPts val="0"/>
              </a:spcBef>
              <a:spcAft>
                <a:spcPts val="0"/>
              </a:spcAft>
              <a:buClr>
                <a:schemeClr val="dk1"/>
              </a:buClr>
              <a:buSzPts val="2800"/>
              <a:buNone/>
            </a:pPr>
            <a:r>
              <a:rPr lang="en-US" sz="2000"/>
              <a:t>Used as a parameter for our Map function.</a:t>
            </a:r>
            <a:endParaRPr sz="2000">
              <a:latin typeface="Montserrat"/>
              <a:ea typeface="Montserrat"/>
              <a:cs typeface="Montserrat"/>
              <a:sym typeface="Montserrat"/>
            </a:endParaRPr>
          </a:p>
        </p:txBody>
      </p:sp>
      <p:sp>
        <p:nvSpPr>
          <p:cNvPr id="559" name="Google Shape;559;g81097f4cdf_1_9"/>
          <p:cNvSpPr/>
          <p:nvPr/>
        </p:nvSpPr>
        <p:spPr>
          <a:xfrm>
            <a:off x="490408" y="10479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g81097f4cdf_1_9"/>
          <p:cNvSpPr/>
          <p:nvPr/>
        </p:nvSpPr>
        <p:spPr>
          <a:xfrm>
            <a:off x="554425" y="3694925"/>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1" name="Google Shape;561;g81097f4cdf_1_9"/>
          <p:cNvSpPr txBox="1">
            <a:spLocks noGrp="1"/>
          </p:cNvSpPr>
          <p:nvPr>
            <p:ph type="title"/>
          </p:nvPr>
        </p:nvSpPr>
        <p:spPr>
          <a:xfrm>
            <a:off x="770900" y="349039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dotPosition</a:t>
            </a:r>
            <a:endParaRPr sz="3000"/>
          </a:p>
        </p:txBody>
      </p:sp>
      <p:sp>
        <p:nvSpPr>
          <p:cNvPr id="562" name="Google Shape;562;g81097f4cdf_1_9"/>
          <p:cNvSpPr/>
          <p:nvPr/>
        </p:nvSpPr>
        <p:spPr>
          <a:xfrm>
            <a:off x="490400" y="3858875"/>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g81097f4cdf_1_9"/>
          <p:cNvSpPr/>
          <p:nvPr/>
        </p:nvSpPr>
        <p:spPr>
          <a:xfrm rot="5400000">
            <a:off x="4563600" y="4094150"/>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4" name="Google Shape;564;g81097f4cdf_1_9"/>
          <p:cNvSpPr txBox="1"/>
          <p:nvPr/>
        </p:nvSpPr>
        <p:spPr>
          <a:xfrm>
            <a:off x="5342950" y="3707900"/>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[Longitude, Latitude]</a:t>
            </a:r>
            <a:endParaRPr sz="2000">
              <a:latin typeface="Calibri"/>
              <a:ea typeface="Calibri"/>
              <a:cs typeface="Calibri"/>
              <a:sym typeface="Calibri"/>
            </a:endParaRPr>
          </a:p>
        </p:txBody>
      </p:sp>
      <p:sp>
        <p:nvSpPr>
          <p:cNvPr id="565" name="Google Shape;565;g81097f4cdf_1_9"/>
          <p:cNvSpPr/>
          <p:nvPr/>
        </p:nvSpPr>
        <p:spPr>
          <a:xfrm>
            <a:off x="554425" y="4925825"/>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6" name="Google Shape;566;g81097f4cdf_1_9"/>
          <p:cNvSpPr txBox="1">
            <a:spLocks noGrp="1"/>
          </p:cNvSpPr>
          <p:nvPr>
            <p:ph type="title"/>
          </p:nvPr>
        </p:nvSpPr>
        <p:spPr>
          <a:xfrm>
            <a:off x="770900" y="472129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dotColor</a:t>
            </a:r>
            <a:endParaRPr sz="3000"/>
          </a:p>
        </p:txBody>
      </p:sp>
      <p:sp>
        <p:nvSpPr>
          <p:cNvPr id="567" name="Google Shape;567;g81097f4cdf_1_9"/>
          <p:cNvSpPr/>
          <p:nvPr/>
        </p:nvSpPr>
        <p:spPr>
          <a:xfrm>
            <a:off x="490400" y="5089775"/>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8" name="Google Shape;568;g81097f4cdf_1_9"/>
          <p:cNvSpPr/>
          <p:nvPr/>
        </p:nvSpPr>
        <p:spPr>
          <a:xfrm rot="5400000">
            <a:off x="4563600" y="5340575"/>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9" name="Google Shape;569;g81097f4cdf_1_9"/>
          <p:cNvSpPr txBox="1"/>
          <p:nvPr/>
        </p:nvSpPr>
        <p:spPr>
          <a:xfrm>
            <a:off x="5342950" y="4938800"/>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color (rgba format)</a:t>
            </a:r>
            <a:endParaRPr sz="2000">
              <a:latin typeface="Calibri"/>
              <a:ea typeface="Calibri"/>
              <a:cs typeface="Calibri"/>
              <a:sym typeface="Calibri"/>
            </a:endParaRPr>
          </a:p>
        </p:txBody>
      </p:sp>
      <p:sp>
        <p:nvSpPr>
          <p:cNvPr id="570" name="Google Shape;570;g81097f4cdf_1_9"/>
          <p:cNvSpPr txBox="1">
            <a:spLocks noGrp="1"/>
          </p:cNvSpPr>
          <p:nvPr>
            <p:ph type="title"/>
          </p:nvPr>
        </p:nvSpPr>
        <p:spPr>
          <a:xfrm>
            <a:off x="554425" y="2459174"/>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Two Functions:</a:t>
            </a:r>
            <a:endParaRPr sz="3000"/>
          </a:p>
        </p:txBody>
      </p:sp>
      <p:sp>
        <p:nvSpPr>
          <p:cNvPr id="571" name="Google Shape;571;g81097f4cdf_1_9"/>
          <p:cNvSpPr txBox="1">
            <a:spLocks noGrp="1"/>
          </p:cNvSpPr>
          <p:nvPr>
            <p:ph type="title"/>
          </p:nvPr>
        </p:nvSpPr>
        <p:spPr>
          <a:xfrm>
            <a:off x="8262550" y="5847650"/>
            <a:ext cx="3625200" cy="115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2400" b="1">
                <a:solidFill>
                  <a:srgbClr val="74276C"/>
                </a:solidFill>
                <a:latin typeface="Montserrat ExtraBold"/>
                <a:ea typeface="Montserrat ExtraBold"/>
                <a:cs typeface="Montserrat ExtraBold"/>
                <a:sym typeface="Montserrat ExtraBold"/>
              </a:rPr>
              <a:t>Don’t forget to save!</a:t>
            </a:r>
            <a:endParaRPr sz="2400"/>
          </a:p>
        </p:txBody>
      </p:sp>
    </p:spTree>
    <p:extLst>
      <p:ext uri="{BB962C8B-B14F-4D97-AF65-F5344CB8AC3E}">
        <p14:creationId xmlns:p14="http://schemas.microsoft.com/office/powerpoint/2010/main" val="1815410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g81097f4cdf_1_84"/>
          <p:cNvPicPr preferRelativeResize="0"/>
          <p:nvPr/>
        </p:nvPicPr>
        <p:blipFill>
          <a:blip r:embed="rId3">
            <a:alphaModFix/>
          </a:blip>
          <a:stretch>
            <a:fillRect/>
          </a:stretch>
        </p:blipFill>
        <p:spPr>
          <a:xfrm>
            <a:off x="0" y="0"/>
            <a:ext cx="12191999" cy="6858002"/>
          </a:xfrm>
          <a:prstGeom prst="rect">
            <a:avLst/>
          </a:prstGeom>
          <a:noFill/>
          <a:ln>
            <a:noFill/>
          </a:ln>
        </p:spPr>
      </p:pic>
    </p:spTree>
    <p:extLst>
      <p:ext uri="{BB962C8B-B14F-4D97-AF65-F5344CB8AC3E}">
        <p14:creationId xmlns:p14="http://schemas.microsoft.com/office/powerpoint/2010/main" val="2359241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81097f4cdf_1_91"/>
          <p:cNvSpPr/>
          <p:nvPr/>
        </p:nvSpPr>
        <p:spPr>
          <a:xfrm>
            <a:off x="554416" y="365125"/>
            <a:ext cx="11167500" cy="2089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3" name="Google Shape;583;g81097f4cdf_1_91"/>
          <p:cNvSpPr txBox="1">
            <a:spLocks noGrp="1"/>
          </p:cNvSpPr>
          <p:nvPr>
            <p:ph type="title"/>
          </p:nvPr>
        </p:nvSpPr>
        <p:spPr>
          <a:xfrm>
            <a:off x="1046746" y="586822"/>
            <a:ext cx="35604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4000" b="1">
                <a:solidFill>
                  <a:srgbClr val="74276C"/>
                </a:solidFill>
                <a:latin typeface="Montserrat ExtraBold"/>
                <a:ea typeface="Montserrat ExtraBold"/>
                <a:cs typeface="Montserrat ExtraBold"/>
                <a:sym typeface="Montserrat ExtraBold"/>
              </a:rPr>
              <a:t>Heatmap</a:t>
            </a:r>
            <a:endParaRPr/>
          </a:p>
        </p:txBody>
      </p:sp>
      <p:sp>
        <p:nvSpPr>
          <p:cNvPr id="584" name="Google Shape;584;g81097f4cdf_1_91"/>
          <p:cNvSpPr/>
          <p:nvPr/>
        </p:nvSpPr>
        <p:spPr>
          <a:xfrm>
            <a:off x="490408" y="1057739"/>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5" name="Google Shape;585;g81097f4cdf_1_91"/>
          <p:cNvSpPr/>
          <p:nvPr/>
        </p:nvSpPr>
        <p:spPr>
          <a:xfrm rot="5400000">
            <a:off x="4243505" y="1400662"/>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86" name="Google Shape;586;g81097f4cdf_1_91"/>
          <p:cNvSpPr txBox="1">
            <a:spLocks noGrp="1"/>
          </p:cNvSpPr>
          <p:nvPr>
            <p:ph type="body" idx="1"/>
          </p:nvPr>
        </p:nvSpPr>
        <p:spPr>
          <a:xfrm>
            <a:off x="5342939" y="586897"/>
            <a:ext cx="6002700" cy="164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None/>
            </a:pPr>
            <a:r>
              <a:rPr lang="en-US" sz="2000"/>
              <a:t>Generates an interactive heatmap, that scales when zooming in and out.</a:t>
            </a:r>
            <a:endParaRPr sz="2000"/>
          </a:p>
          <a:p>
            <a:pPr marL="0" lvl="0" indent="0" algn="l" rtl="0">
              <a:spcBef>
                <a:spcPts val="0"/>
              </a:spcBef>
              <a:spcAft>
                <a:spcPts val="0"/>
              </a:spcAft>
              <a:buClr>
                <a:schemeClr val="dk1"/>
              </a:buClr>
              <a:buSzPts val="2800"/>
              <a:buNone/>
            </a:pPr>
            <a:endParaRPr sz="2000"/>
          </a:p>
          <a:p>
            <a:pPr marL="0" lvl="0" indent="0" algn="l" rtl="0">
              <a:spcBef>
                <a:spcPts val="0"/>
              </a:spcBef>
              <a:spcAft>
                <a:spcPts val="0"/>
              </a:spcAft>
              <a:buClr>
                <a:schemeClr val="dk1"/>
              </a:buClr>
              <a:buSzPts val="2800"/>
              <a:buNone/>
            </a:pPr>
            <a:r>
              <a:rPr lang="en-US" sz="2000"/>
              <a:t>Used as a parameter for our Map function</a:t>
            </a:r>
            <a:endParaRPr sz="2000">
              <a:latin typeface="Montserrat"/>
              <a:ea typeface="Montserrat"/>
              <a:cs typeface="Montserrat"/>
              <a:sym typeface="Montserrat"/>
            </a:endParaRPr>
          </a:p>
        </p:txBody>
      </p:sp>
      <p:sp>
        <p:nvSpPr>
          <p:cNvPr id="587" name="Google Shape;587;g81097f4cdf_1_91"/>
          <p:cNvSpPr/>
          <p:nvPr/>
        </p:nvSpPr>
        <p:spPr>
          <a:xfrm>
            <a:off x="490408" y="10479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g81097f4cdf_1_91"/>
          <p:cNvSpPr/>
          <p:nvPr/>
        </p:nvSpPr>
        <p:spPr>
          <a:xfrm>
            <a:off x="554425" y="3694925"/>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 name="Google Shape;589;g81097f4cdf_1_91"/>
          <p:cNvSpPr txBox="1">
            <a:spLocks noGrp="1"/>
          </p:cNvSpPr>
          <p:nvPr>
            <p:ph type="title"/>
          </p:nvPr>
        </p:nvSpPr>
        <p:spPr>
          <a:xfrm>
            <a:off x="770900" y="349039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dotPosition</a:t>
            </a:r>
            <a:endParaRPr sz="3000"/>
          </a:p>
        </p:txBody>
      </p:sp>
      <p:sp>
        <p:nvSpPr>
          <p:cNvPr id="590" name="Google Shape;590;g81097f4cdf_1_91"/>
          <p:cNvSpPr/>
          <p:nvPr/>
        </p:nvSpPr>
        <p:spPr>
          <a:xfrm>
            <a:off x="490400" y="3858875"/>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g81097f4cdf_1_91"/>
          <p:cNvSpPr/>
          <p:nvPr/>
        </p:nvSpPr>
        <p:spPr>
          <a:xfrm rot="5400000">
            <a:off x="4563600" y="4094150"/>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92" name="Google Shape;592;g81097f4cdf_1_91"/>
          <p:cNvSpPr txBox="1"/>
          <p:nvPr/>
        </p:nvSpPr>
        <p:spPr>
          <a:xfrm>
            <a:off x="5342950" y="3707900"/>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[Longitude, Latitude]</a:t>
            </a:r>
            <a:endParaRPr sz="2000">
              <a:latin typeface="Calibri"/>
              <a:ea typeface="Calibri"/>
              <a:cs typeface="Calibri"/>
              <a:sym typeface="Calibri"/>
            </a:endParaRPr>
          </a:p>
        </p:txBody>
      </p:sp>
      <p:sp>
        <p:nvSpPr>
          <p:cNvPr id="593" name="Google Shape;593;g81097f4cdf_1_91"/>
          <p:cNvSpPr/>
          <p:nvPr/>
        </p:nvSpPr>
        <p:spPr>
          <a:xfrm>
            <a:off x="554425" y="4925825"/>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 name="Google Shape;594;g81097f4cdf_1_91"/>
          <p:cNvSpPr txBox="1">
            <a:spLocks noGrp="1"/>
          </p:cNvSpPr>
          <p:nvPr>
            <p:ph type="title"/>
          </p:nvPr>
        </p:nvSpPr>
        <p:spPr>
          <a:xfrm>
            <a:off x="770900" y="472129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setWeight</a:t>
            </a:r>
            <a:endParaRPr sz="3000"/>
          </a:p>
        </p:txBody>
      </p:sp>
      <p:sp>
        <p:nvSpPr>
          <p:cNvPr id="595" name="Google Shape;595;g81097f4cdf_1_91"/>
          <p:cNvSpPr/>
          <p:nvPr/>
        </p:nvSpPr>
        <p:spPr>
          <a:xfrm>
            <a:off x="490400" y="5089775"/>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g81097f4cdf_1_91"/>
          <p:cNvSpPr/>
          <p:nvPr/>
        </p:nvSpPr>
        <p:spPr>
          <a:xfrm rot="5400000">
            <a:off x="4563600" y="5340575"/>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97" name="Google Shape;597;g81097f4cdf_1_91"/>
          <p:cNvSpPr txBox="1"/>
          <p:nvPr/>
        </p:nvSpPr>
        <p:spPr>
          <a:xfrm>
            <a:off x="5342950" y="4938800"/>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Number</a:t>
            </a:r>
            <a:endParaRPr sz="2000">
              <a:latin typeface="Calibri"/>
              <a:ea typeface="Calibri"/>
              <a:cs typeface="Calibri"/>
              <a:sym typeface="Calibri"/>
            </a:endParaRPr>
          </a:p>
        </p:txBody>
      </p:sp>
      <p:sp>
        <p:nvSpPr>
          <p:cNvPr id="598" name="Google Shape;598;g81097f4cdf_1_91"/>
          <p:cNvSpPr txBox="1">
            <a:spLocks noGrp="1"/>
          </p:cNvSpPr>
          <p:nvPr>
            <p:ph type="title"/>
          </p:nvPr>
        </p:nvSpPr>
        <p:spPr>
          <a:xfrm>
            <a:off x="554425" y="2459174"/>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Two Functions:</a:t>
            </a:r>
            <a:endParaRPr sz="3000"/>
          </a:p>
        </p:txBody>
      </p:sp>
      <p:sp>
        <p:nvSpPr>
          <p:cNvPr id="599" name="Google Shape;599;g81097f4cdf_1_91"/>
          <p:cNvSpPr txBox="1">
            <a:spLocks noGrp="1"/>
          </p:cNvSpPr>
          <p:nvPr>
            <p:ph type="title"/>
          </p:nvPr>
        </p:nvSpPr>
        <p:spPr>
          <a:xfrm>
            <a:off x="8227025" y="5757375"/>
            <a:ext cx="3625200" cy="115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2400" b="1">
                <a:solidFill>
                  <a:srgbClr val="74276C"/>
                </a:solidFill>
                <a:latin typeface="Montserrat ExtraBold"/>
                <a:ea typeface="Montserrat ExtraBold"/>
                <a:cs typeface="Montserrat ExtraBold"/>
                <a:sym typeface="Montserrat ExtraBold"/>
              </a:rPr>
              <a:t>Don’t forget to save!</a:t>
            </a:r>
            <a:endParaRPr sz="2400"/>
          </a:p>
        </p:txBody>
      </p:sp>
    </p:spTree>
    <p:extLst>
      <p:ext uri="{BB962C8B-B14F-4D97-AF65-F5344CB8AC3E}">
        <p14:creationId xmlns:p14="http://schemas.microsoft.com/office/powerpoint/2010/main" val="1787691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g81097f4cdf_1_115"/>
          <p:cNvPicPr preferRelativeResize="0"/>
          <p:nvPr/>
        </p:nvPicPr>
        <p:blipFill>
          <a:blip r:embed="rId3">
            <a:alphaModFix/>
          </a:blip>
          <a:stretch>
            <a:fillRect/>
          </a:stretch>
        </p:blipFill>
        <p:spPr>
          <a:xfrm>
            <a:off x="0" y="0"/>
            <a:ext cx="12191998" cy="6857999"/>
          </a:xfrm>
          <a:prstGeom prst="rect">
            <a:avLst/>
          </a:prstGeom>
          <a:noFill/>
          <a:ln>
            <a:noFill/>
          </a:ln>
        </p:spPr>
      </p:pic>
    </p:spTree>
    <p:extLst>
      <p:ext uri="{BB962C8B-B14F-4D97-AF65-F5344CB8AC3E}">
        <p14:creationId xmlns:p14="http://schemas.microsoft.com/office/powerpoint/2010/main" val="125728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81097f4cdf_1_121"/>
          <p:cNvSpPr/>
          <p:nvPr/>
        </p:nvSpPr>
        <p:spPr>
          <a:xfrm>
            <a:off x="554416" y="365125"/>
            <a:ext cx="11167500" cy="20892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1" name="Google Shape;611;g81097f4cdf_1_121"/>
          <p:cNvSpPr txBox="1">
            <a:spLocks noGrp="1"/>
          </p:cNvSpPr>
          <p:nvPr>
            <p:ph type="title"/>
          </p:nvPr>
        </p:nvSpPr>
        <p:spPr>
          <a:xfrm>
            <a:off x="1046746" y="586822"/>
            <a:ext cx="3560400" cy="164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4000" b="1">
                <a:solidFill>
                  <a:srgbClr val="74276C"/>
                </a:solidFill>
                <a:latin typeface="Montserrat ExtraBold"/>
                <a:ea typeface="Montserrat ExtraBold"/>
                <a:cs typeface="Montserrat ExtraBold"/>
                <a:sym typeface="Montserrat ExtraBold"/>
              </a:rPr>
              <a:t>Hexagon Plot</a:t>
            </a:r>
            <a:endParaRPr/>
          </a:p>
        </p:txBody>
      </p:sp>
      <p:sp>
        <p:nvSpPr>
          <p:cNvPr id="612" name="Google Shape;612;g81097f4cdf_1_121"/>
          <p:cNvSpPr/>
          <p:nvPr/>
        </p:nvSpPr>
        <p:spPr>
          <a:xfrm>
            <a:off x="490408" y="1057739"/>
            <a:ext cx="1281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3" name="Google Shape;613;g81097f4cdf_1_121"/>
          <p:cNvSpPr/>
          <p:nvPr/>
        </p:nvSpPr>
        <p:spPr>
          <a:xfrm rot="5400000">
            <a:off x="4243505" y="1400662"/>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4" name="Google Shape;614;g81097f4cdf_1_121"/>
          <p:cNvSpPr txBox="1">
            <a:spLocks noGrp="1"/>
          </p:cNvSpPr>
          <p:nvPr>
            <p:ph type="body" idx="1"/>
          </p:nvPr>
        </p:nvSpPr>
        <p:spPr>
          <a:xfrm>
            <a:off x="5342939" y="586897"/>
            <a:ext cx="6002700" cy="164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None/>
            </a:pPr>
            <a:r>
              <a:rPr lang="en-US" sz="2000"/>
              <a:t>Summarises data in a specified area, aggregating points into a hexagon. </a:t>
            </a:r>
            <a:endParaRPr sz="2000"/>
          </a:p>
          <a:p>
            <a:pPr marL="0" lvl="0" indent="0" algn="l" rtl="0">
              <a:spcBef>
                <a:spcPts val="0"/>
              </a:spcBef>
              <a:spcAft>
                <a:spcPts val="0"/>
              </a:spcAft>
              <a:buClr>
                <a:schemeClr val="dk1"/>
              </a:buClr>
              <a:buSzPts val="2800"/>
              <a:buNone/>
            </a:pPr>
            <a:endParaRPr sz="2000"/>
          </a:p>
          <a:p>
            <a:pPr marL="0" lvl="0" indent="0" algn="l" rtl="0">
              <a:spcBef>
                <a:spcPts val="0"/>
              </a:spcBef>
              <a:spcAft>
                <a:spcPts val="0"/>
              </a:spcAft>
              <a:buClr>
                <a:schemeClr val="dk1"/>
              </a:buClr>
              <a:buSzPts val="2800"/>
              <a:buNone/>
            </a:pPr>
            <a:r>
              <a:rPr lang="en-US" sz="2000"/>
              <a:t>Used as a parameter for our Map function</a:t>
            </a:r>
            <a:endParaRPr sz="2000">
              <a:latin typeface="Montserrat"/>
              <a:ea typeface="Montserrat"/>
              <a:cs typeface="Montserrat"/>
              <a:sym typeface="Montserrat"/>
            </a:endParaRPr>
          </a:p>
        </p:txBody>
      </p:sp>
      <p:sp>
        <p:nvSpPr>
          <p:cNvPr id="615" name="Google Shape;615;g81097f4cdf_1_121"/>
          <p:cNvSpPr/>
          <p:nvPr/>
        </p:nvSpPr>
        <p:spPr>
          <a:xfrm>
            <a:off x="490408" y="1047998"/>
            <a:ext cx="128100" cy="7041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g81097f4cdf_1_121"/>
          <p:cNvSpPr/>
          <p:nvPr/>
        </p:nvSpPr>
        <p:spPr>
          <a:xfrm>
            <a:off x="554425" y="3045450"/>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7" name="Google Shape;617;g81097f4cdf_1_121"/>
          <p:cNvSpPr txBox="1">
            <a:spLocks noGrp="1"/>
          </p:cNvSpPr>
          <p:nvPr>
            <p:ph type="title"/>
          </p:nvPr>
        </p:nvSpPr>
        <p:spPr>
          <a:xfrm>
            <a:off x="770900" y="2840924"/>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dotPosition</a:t>
            </a:r>
            <a:endParaRPr sz="3000"/>
          </a:p>
        </p:txBody>
      </p:sp>
      <p:sp>
        <p:nvSpPr>
          <p:cNvPr id="618" name="Google Shape;618;g81097f4cdf_1_121"/>
          <p:cNvSpPr/>
          <p:nvPr/>
        </p:nvSpPr>
        <p:spPr>
          <a:xfrm>
            <a:off x="490400" y="3209400"/>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g81097f4cdf_1_121"/>
          <p:cNvSpPr/>
          <p:nvPr/>
        </p:nvSpPr>
        <p:spPr>
          <a:xfrm rot="5400000">
            <a:off x="4563600" y="3444675"/>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0" name="Google Shape;620;g81097f4cdf_1_121"/>
          <p:cNvSpPr txBox="1"/>
          <p:nvPr/>
        </p:nvSpPr>
        <p:spPr>
          <a:xfrm>
            <a:off x="5342950" y="3058425"/>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[Longitude, Latitude]</a:t>
            </a:r>
            <a:endParaRPr sz="2000">
              <a:latin typeface="Calibri"/>
              <a:ea typeface="Calibri"/>
              <a:cs typeface="Calibri"/>
              <a:sym typeface="Calibri"/>
            </a:endParaRPr>
          </a:p>
        </p:txBody>
      </p:sp>
      <p:sp>
        <p:nvSpPr>
          <p:cNvPr id="621" name="Google Shape;621;g81097f4cdf_1_121"/>
          <p:cNvSpPr/>
          <p:nvPr/>
        </p:nvSpPr>
        <p:spPr>
          <a:xfrm>
            <a:off x="554425" y="4058850"/>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 name="Google Shape;622;g81097f4cdf_1_121"/>
          <p:cNvSpPr txBox="1">
            <a:spLocks noGrp="1"/>
          </p:cNvSpPr>
          <p:nvPr>
            <p:ph type="title"/>
          </p:nvPr>
        </p:nvSpPr>
        <p:spPr>
          <a:xfrm>
            <a:off x="770900" y="3854324"/>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setElevation</a:t>
            </a:r>
            <a:endParaRPr sz="3000"/>
          </a:p>
        </p:txBody>
      </p:sp>
      <p:sp>
        <p:nvSpPr>
          <p:cNvPr id="623" name="Google Shape;623;g81097f4cdf_1_121"/>
          <p:cNvSpPr/>
          <p:nvPr/>
        </p:nvSpPr>
        <p:spPr>
          <a:xfrm>
            <a:off x="490400" y="4222800"/>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g81097f4cdf_1_121"/>
          <p:cNvSpPr/>
          <p:nvPr/>
        </p:nvSpPr>
        <p:spPr>
          <a:xfrm rot="5400000">
            <a:off x="4563600" y="4473600"/>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5" name="Google Shape;625;g81097f4cdf_1_121"/>
          <p:cNvSpPr txBox="1"/>
          <p:nvPr/>
        </p:nvSpPr>
        <p:spPr>
          <a:xfrm>
            <a:off x="5342950" y="4071825"/>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Calibri"/>
                <a:ea typeface="Calibri"/>
                <a:cs typeface="Calibri"/>
                <a:sym typeface="Calibri"/>
              </a:rPr>
              <a:t>Input: </a:t>
            </a:r>
            <a:r>
              <a:rPr lang="en-US" sz="2000">
                <a:latin typeface="Calibri"/>
                <a:ea typeface="Calibri"/>
                <a:cs typeface="Calibri"/>
                <a:sym typeface="Calibri"/>
              </a:rPr>
              <a:t>data</a:t>
            </a:r>
            <a:endParaRPr sz="2000">
              <a:latin typeface="Calibri"/>
              <a:ea typeface="Calibri"/>
              <a:cs typeface="Calibri"/>
              <a:sym typeface="Calibri"/>
            </a:endParaRPr>
          </a:p>
          <a:p>
            <a:pPr marL="0" lvl="0" indent="0" algn="l" rtl="0">
              <a:spcBef>
                <a:spcPts val="0"/>
              </a:spcBef>
              <a:spcAft>
                <a:spcPts val="0"/>
              </a:spcAft>
              <a:buNone/>
            </a:pPr>
            <a:r>
              <a:rPr lang="en-US" sz="2000" b="1">
                <a:latin typeface="Calibri"/>
                <a:ea typeface="Calibri"/>
                <a:cs typeface="Calibri"/>
                <a:sym typeface="Calibri"/>
              </a:rPr>
              <a:t>Output: </a:t>
            </a:r>
            <a:r>
              <a:rPr lang="en-US" sz="2000">
                <a:latin typeface="Calibri"/>
                <a:ea typeface="Calibri"/>
                <a:cs typeface="Calibri"/>
                <a:sym typeface="Calibri"/>
              </a:rPr>
              <a:t>Number</a:t>
            </a:r>
            <a:endParaRPr sz="2000">
              <a:latin typeface="Calibri"/>
              <a:ea typeface="Calibri"/>
              <a:cs typeface="Calibri"/>
              <a:sym typeface="Calibri"/>
            </a:endParaRPr>
          </a:p>
        </p:txBody>
      </p:sp>
      <p:sp>
        <p:nvSpPr>
          <p:cNvPr id="626" name="Google Shape;626;g81097f4cdf_1_121"/>
          <p:cNvSpPr txBox="1">
            <a:spLocks noGrp="1"/>
          </p:cNvSpPr>
          <p:nvPr>
            <p:ph type="title"/>
          </p:nvPr>
        </p:nvSpPr>
        <p:spPr>
          <a:xfrm>
            <a:off x="490400" y="214134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Two Functions:</a:t>
            </a:r>
            <a:endParaRPr sz="3000"/>
          </a:p>
        </p:txBody>
      </p:sp>
      <p:sp>
        <p:nvSpPr>
          <p:cNvPr id="627" name="Google Shape;627;g81097f4cdf_1_121"/>
          <p:cNvSpPr txBox="1">
            <a:spLocks noGrp="1"/>
          </p:cNvSpPr>
          <p:nvPr>
            <p:ph type="title"/>
          </p:nvPr>
        </p:nvSpPr>
        <p:spPr>
          <a:xfrm>
            <a:off x="490400" y="4680124"/>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One variable:</a:t>
            </a:r>
            <a:endParaRPr sz="3000"/>
          </a:p>
        </p:txBody>
      </p:sp>
      <p:sp>
        <p:nvSpPr>
          <p:cNvPr id="628" name="Google Shape;628;g81097f4cdf_1_121"/>
          <p:cNvSpPr/>
          <p:nvPr/>
        </p:nvSpPr>
        <p:spPr>
          <a:xfrm>
            <a:off x="554425" y="5703675"/>
            <a:ext cx="11167500" cy="852900"/>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4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9" name="Google Shape;629;g81097f4cdf_1_121"/>
          <p:cNvSpPr txBox="1">
            <a:spLocks noGrp="1"/>
          </p:cNvSpPr>
          <p:nvPr>
            <p:ph type="title"/>
          </p:nvPr>
        </p:nvSpPr>
        <p:spPr>
          <a:xfrm>
            <a:off x="770900" y="5499149"/>
            <a:ext cx="3560400" cy="123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4276C"/>
              </a:buClr>
              <a:buSzPts val="4000"/>
              <a:buFont typeface="Montserrat ExtraBold"/>
              <a:buNone/>
            </a:pPr>
            <a:r>
              <a:rPr lang="en-US" sz="3000" b="1">
                <a:solidFill>
                  <a:srgbClr val="74276C"/>
                </a:solidFill>
                <a:latin typeface="Montserrat ExtraBold"/>
                <a:ea typeface="Montserrat ExtraBold"/>
                <a:cs typeface="Montserrat ExtraBold"/>
                <a:sym typeface="Montserrat ExtraBold"/>
              </a:rPr>
              <a:t>Hexagon Radius</a:t>
            </a:r>
            <a:endParaRPr sz="3000"/>
          </a:p>
        </p:txBody>
      </p:sp>
      <p:sp>
        <p:nvSpPr>
          <p:cNvPr id="630" name="Google Shape;630;g81097f4cdf_1_121"/>
          <p:cNvSpPr/>
          <p:nvPr/>
        </p:nvSpPr>
        <p:spPr>
          <a:xfrm>
            <a:off x="490400" y="5867625"/>
            <a:ext cx="128100" cy="525000"/>
          </a:xfrm>
          <a:prstGeom prst="rect">
            <a:avLst/>
          </a:prstGeom>
          <a:solidFill>
            <a:srgbClr val="74276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g81097f4cdf_1_121"/>
          <p:cNvSpPr/>
          <p:nvPr/>
        </p:nvSpPr>
        <p:spPr>
          <a:xfrm rot="5400000">
            <a:off x="4563600" y="6118425"/>
            <a:ext cx="822900" cy="234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32" name="Google Shape;632;g81097f4cdf_1_121"/>
          <p:cNvSpPr txBox="1"/>
          <p:nvPr/>
        </p:nvSpPr>
        <p:spPr>
          <a:xfrm>
            <a:off x="5342950" y="5716650"/>
            <a:ext cx="6822600" cy="7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Calibri"/>
                <a:ea typeface="Calibri"/>
                <a:cs typeface="Calibri"/>
                <a:sym typeface="Calibri"/>
              </a:rPr>
              <a:t>Number (metres)</a:t>
            </a:r>
            <a:endParaRPr sz="2000">
              <a:latin typeface="Calibri"/>
              <a:ea typeface="Calibri"/>
              <a:cs typeface="Calibri"/>
              <a:sym typeface="Calibri"/>
            </a:endParaRPr>
          </a:p>
        </p:txBody>
      </p:sp>
    </p:spTree>
    <p:extLst>
      <p:ext uri="{BB962C8B-B14F-4D97-AF65-F5344CB8AC3E}">
        <p14:creationId xmlns:p14="http://schemas.microsoft.com/office/powerpoint/2010/main" val="1507776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g81097f4cdf_2_6"/>
          <p:cNvPicPr preferRelativeResize="0"/>
          <p:nvPr/>
        </p:nvPicPr>
        <p:blipFill>
          <a:blip r:embed="rId3">
            <a:alphaModFix/>
          </a:blip>
          <a:stretch>
            <a:fillRect/>
          </a:stretch>
        </p:blipFill>
        <p:spPr>
          <a:xfrm>
            <a:off x="0" y="0"/>
            <a:ext cx="12191998" cy="6858000"/>
          </a:xfrm>
          <a:prstGeom prst="rect">
            <a:avLst/>
          </a:prstGeom>
          <a:noFill/>
          <a:ln>
            <a:noFill/>
          </a:ln>
        </p:spPr>
      </p:pic>
    </p:spTree>
    <p:extLst>
      <p:ext uri="{BB962C8B-B14F-4D97-AF65-F5344CB8AC3E}">
        <p14:creationId xmlns:p14="http://schemas.microsoft.com/office/powerpoint/2010/main" val="4124455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4276C"/>
            </a:gs>
            <a:gs pos="23000">
              <a:srgbClr val="913067"/>
            </a:gs>
            <a:gs pos="35000">
              <a:srgbClr val="913067"/>
            </a:gs>
            <a:gs pos="100000">
              <a:srgbClr val="F05057"/>
            </a:gs>
          </a:gsLst>
          <a:lin ang="21594000" scaled="0"/>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F73C35-1EA0-AD44-84BE-152AC81A1F92}"/>
              </a:ext>
            </a:extLst>
          </p:cNvPr>
          <p:cNvSpPr txBox="1"/>
          <p:nvPr/>
        </p:nvSpPr>
        <p:spPr>
          <a:xfrm>
            <a:off x="454297" y="2413337"/>
            <a:ext cx="6280331" cy="1015663"/>
          </a:xfrm>
          <a:prstGeom prst="rect">
            <a:avLst/>
          </a:prstGeom>
          <a:noFill/>
        </p:spPr>
        <p:txBody>
          <a:bodyPr wrap="square" rtlCol="0">
            <a:spAutoFit/>
          </a:bodyPr>
          <a:lstStyle/>
          <a:p>
            <a:pPr lvl="0"/>
            <a:r>
              <a:rPr lang="en-GB" sz="6000" b="1" dirty="0">
                <a:solidFill>
                  <a:schemeClr val="bg1"/>
                </a:solidFill>
                <a:latin typeface="Montserrat SemiBold" pitchFamily="2" charset="77"/>
              </a:rPr>
              <a:t>Thank You!</a:t>
            </a:r>
          </a:p>
        </p:txBody>
      </p:sp>
    </p:spTree>
    <p:extLst>
      <p:ext uri="{BB962C8B-B14F-4D97-AF65-F5344CB8AC3E}">
        <p14:creationId xmlns:p14="http://schemas.microsoft.com/office/powerpoint/2010/main" val="270441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7F00-8B3B-1F4E-8B1F-DE3E171663F2}"/>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9AA2DF-5488-944E-AE32-FA83C0006C72}"/>
                  </a:ext>
                </a:extLst>
              </p:cNvPr>
              <p:cNvSpPr>
                <a:spLocks noGrp="1"/>
              </p:cNvSpPr>
              <p:nvPr>
                <p:ph idx="1"/>
              </p:nvPr>
            </p:nvSpPr>
            <p:spPr/>
            <p:txBody>
              <a:bodyPr/>
              <a:lstStyle/>
              <a:p>
                <a:pPr marL="0" indent="0">
                  <a:buNone/>
                </a:pPr>
                <a:r>
                  <a:rPr lang="en-US" dirty="0">
                    <a:latin typeface="Montserrat" pitchFamily="2" charset="77"/>
                  </a:rPr>
                  <a:t>Variables are used to store data. They are similar to those in math/algebra, where we assign some variable </a:t>
                </a:r>
                <a14:m>
                  <m:oMath xmlns:m="http://schemas.openxmlformats.org/officeDocument/2006/math">
                    <m:r>
                      <a:rPr lang="en-US" i="1" dirty="0" smtClean="0">
                        <a:latin typeface="Cambria Math" panose="02040503050406030204" pitchFamily="18" charset="0"/>
                      </a:rPr>
                      <m:t>𝑥</m:t>
                    </m:r>
                  </m:oMath>
                </a14:m>
                <a:r>
                  <a:rPr lang="en-US" dirty="0">
                    <a:latin typeface="Montserrat" pitchFamily="2" charset="77"/>
                  </a:rPr>
                  <a:t> a value </a:t>
                </a:r>
                <a14:m>
                  <m:oMath xmlns:m="http://schemas.openxmlformats.org/officeDocument/2006/math">
                    <m:r>
                      <a:rPr lang="en-US" i="1" dirty="0" smtClean="0">
                        <a:latin typeface="Cambria Math" panose="02040503050406030204" pitchFamily="18" charset="0"/>
                      </a:rPr>
                      <m:t>4</m:t>
                    </m:r>
                  </m:oMath>
                </a14:m>
                <a:r>
                  <a:rPr lang="en-US" dirty="0">
                    <a:latin typeface="Montserrat" pitchFamily="2" charset="77"/>
                  </a:rPr>
                  <a:t> such that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=4</m:t>
                    </m:r>
                  </m:oMath>
                </a14:m>
                <a:r>
                  <a:rPr lang="en-US" dirty="0">
                    <a:latin typeface="Montserrat" pitchFamily="2" charset="77"/>
                  </a:rPr>
                  <a:t>. </a:t>
                </a:r>
              </a:p>
              <a:p>
                <a:pPr marL="0" indent="0">
                  <a:buNone/>
                </a:pPr>
                <a:endParaRPr lang="en-US" dirty="0">
                  <a:latin typeface="Montserrat" pitchFamily="2" charset="77"/>
                </a:endParaRPr>
              </a:p>
              <a:p>
                <a:pPr marL="0" indent="0">
                  <a:buNone/>
                </a:pPr>
                <a:r>
                  <a:rPr lang="en-US" dirty="0">
                    <a:latin typeface="Montserrat" pitchFamily="2" charset="77"/>
                  </a:rPr>
                  <a:t>Think of your variables as boxes/containers in which we can store data.</a:t>
                </a:r>
              </a:p>
              <a:p>
                <a:pPr marL="0" indent="0">
                  <a:buNone/>
                </a:pPr>
                <a:endParaRPr lang="en-US" dirty="0">
                  <a:latin typeface="Montserrat" pitchFamily="2" charset="77"/>
                </a:endParaRPr>
              </a:p>
              <a:p>
                <a:pPr marL="0" indent="0">
                  <a:buNone/>
                </a:pPr>
                <a:r>
                  <a:rPr lang="en-US" dirty="0">
                    <a:latin typeface="Montserrat" pitchFamily="2" charset="77"/>
                  </a:rPr>
                  <a:t>We can label these boxes/variables with a name, and the values in these boxes can be inspected and changed.</a:t>
                </a:r>
              </a:p>
            </p:txBody>
          </p:sp>
        </mc:Choice>
        <mc:Fallback xmlns="">
          <p:sp>
            <p:nvSpPr>
              <p:cNvPr id="3" name="Content Placeholder 2">
                <a:extLst>
                  <a:ext uri="{FF2B5EF4-FFF2-40B4-BE49-F238E27FC236}">
                    <a16:creationId xmlns:a16="http://schemas.microsoft.com/office/drawing/2014/main" id="{C19AA2DF-5488-944E-AE32-FA83C0006C72}"/>
                  </a:ext>
                </a:extLst>
              </p:cNvPr>
              <p:cNvSpPr>
                <a:spLocks noGrp="1" noRot="1" noChangeAspect="1" noMove="1" noResize="1" noEditPoints="1" noAdjustHandles="1" noChangeArrowheads="1" noChangeShapeType="1" noTextEdit="1"/>
              </p:cNvSpPr>
              <p:nvPr>
                <p:ph idx="1"/>
              </p:nvPr>
            </p:nvSpPr>
            <p:spPr>
              <a:blipFill>
                <a:blip r:embed="rId2"/>
                <a:stretch>
                  <a:fillRect l="-1086" t="-2924" r="-1206"/>
                </a:stretch>
              </a:blipFill>
            </p:spPr>
            <p:txBody>
              <a:bodyPr/>
              <a:lstStyle/>
              <a:p>
                <a:r>
                  <a:rPr lang="en-US">
                    <a:noFill/>
                  </a:rPr>
                  <a:t> </a:t>
                </a:r>
              </a:p>
            </p:txBody>
          </p:sp>
        </mc:Fallback>
      </mc:AlternateContent>
      <p:sp>
        <p:nvSpPr>
          <p:cNvPr id="4" name="Snip Diagonal Corner of Rectangle 3">
            <a:extLst>
              <a:ext uri="{FF2B5EF4-FFF2-40B4-BE49-F238E27FC236}">
                <a16:creationId xmlns:a16="http://schemas.microsoft.com/office/drawing/2014/main" id="{732F3E7F-7C8C-0845-912B-1A73E612EFBD}"/>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01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B81-5884-B64D-885E-A3D617C0AA8E}"/>
              </a:ext>
            </a:extLst>
          </p:cNvPr>
          <p:cNvSpPr>
            <a:spLocks noGrp="1"/>
          </p:cNvSpPr>
          <p:nvPr>
            <p:ph type="title"/>
          </p:nvPr>
        </p:nvSpPr>
        <p:spPr/>
        <p:txBody>
          <a:bodyPr>
            <a:normAutofit/>
          </a:bodyPr>
          <a:lstStyle/>
          <a:p>
            <a:pPr algn="ctr"/>
            <a:r>
              <a:rPr lang="en-US" sz="4800" b="1" dirty="0">
                <a:solidFill>
                  <a:srgbClr val="74276C"/>
                </a:solidFill>
                <a:latin typeface="Montserrat ExtraBold" pitchFamily="2" charset="77"/>
              </a:rPr>
              <a:t>Variables</a:t>
            </a:r>
          </a:p>
        </p:txBody>
      </p:sp>
      <p:sp>
        <p:nvSpPr>
          <p:cNvPr id="3" name="Content Placeholder 2">
            <a:extLst>
              <a:ext uri="{FF2B5EF4-FFF2-40B4-BE49-F238E27FC236}">
                <a16:creationId xmlns:a16="http://schemas.microsoft.com/office/drawing/2014/main" id="{BD30C336-CCCC-E742-99AA-AE2CD7C3FDB5}"/>
              </a:ext>
            </a:extLst>
          </p:cNvPr>
          <p:cNvSpPr>
            <a:spLocks noGrp="1"/>
          </p:cNvSpPr>
          <p:nvPr>
            <p:ph idx="1"/>
          </p:nvPr>
        </p:nvSpPr>
        <p:spPr/>
        <p:txBody>
          <a:bodyPr>
            <a:normAutofit/>
          </a:bodyPr>
          <a:lstStyle/>
          <a:p>
            <a:pPr marL="0" indent="0">
              <a:buNone/>
            </a:pPr>
            <a:r>
              <a:rPr lang="en-US" dirty="0">
                <a:latin typeface="Montserrat" pitchFamily="2" charset="77"/>
              </a:rPr>
              <a:t>Data we store in variable can have many different </a:t>
            </a:r>
            <a:r>
              <a:rPr lang="en-US" b="1" dirty="0">
                <a:latin typeface="Montserrat" pitchFamily="2" charset="77"/>
              </a:rPr>
              <a:t>data-types</a:t>
            </a:r>
            <a:r>
              <a:rPr lang="en-US" dirty="0">
                <a:latin typeface="Montserrat" pitchFamily="2" charset="77"/>
              </a:rPr>
              <a:t>, but we’re going to look at the three most used ones:</a:t>
            </a:r>
          </a:p>
          <a:p>
            <a:pPr marL="0" indent="0">
              <a:buNone/>
            </a:pPr>
            <a:endParaRPr lang="en-US" dirty="0">
              <a:latin typeface="Montserrat" pitchFamily="2" charset="77"/>
            </a:endParaRPr>
          </a:p>
          <a:p>
            <a:r>
              <a:rPr lang="en-US" b="1" dirty="0">
                <a:latin typeface="Montserrat" pitchFamily="2" charset="77"/>
              </a:rPr>
              <a:t>Number</a:t>
            </a:r>
            <a:r>
              <a:rPr lang="en-US" dirty="0">
                <a:latin typeface="Montserrat" pitchFamily="2" charset="77"/>
              </a:rPr>
              <a:t>: Positive and negative numbers (and 0)</a:t>
            </a:r>
          </a:p>
          <a:p>
            <a:r>
              <a:rPr lang="en-US" b="1" dirty="0">
                <a:latin typeface="Montserrat" pitchFamily="2" charset="77"/>
              </a:rPr>
              <a:t>Boolean</a:t>
            </a:r>
            <a:r>
              <a:rPr lang="en-US" dirty="0">
                <a:latin typeface="Montserrat" pitchFamily="2" charset="77"/>
              </a:rPr>
              <a:t>: Represents true or false values</a:t>
            </a:r>
          </a:p>
          <a:p>
            <a:r>
              <a:rPr lang="en-US" b="1" dirty="0">
                <a:latin typeface="Montserrat" pitchFamily="2" charset="77"/>
              </a:rPr>
              <a:t>String</a:t>
            </a:r>
            <a:r>
              <a:rPr lang="en-US" dirty="0">
                <a:latin typeface="Montserrat" pitchFamily="2" charset="77"/>
              </a:rPr>
              <a:t>: Sequence of characters (e.g. letters, numbers)</a:t>
            </a:r>
          </a:p>
        </p:txBody>
      </p:sp>
      <p:sp>
        <p:nvSpPr>
          <p:cNvPr id="4" name="Snip Diagonal Corner of Rectangle 3">
            <a:extLst>
              <a:ext uri="{FF2B5EF4-FFF2-40B4-BE49-F238E27FC236}">
                <a16:creationId xmlns:a16="http://schemas.microsoft.com/office/drawing/2014/main" id="{BF617785-7DBC-554F-9917-FC027151D072}"/>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96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ell phone screen with text&#10;&#10;Description automatically generated">
            <a:extLst>
              <a:ext uri="{FF2B5EF4-FFF2-40B4-BE49-F238E27FC236}">
                <a16:creationId xmlns:a16="http://schemas.microsoft.com/office/drawing/2014/main" id="{100D48AF-5EC8-074D-ACA6-2D08C5F1A607}"/>
              </a:ext>
            </a:extLst>
          </p:cNvPr>
          <p:cNvPicPr>
            <a:picLocks noChangeAspect="1"/>
          </p:cNvPicPr>
          <p:nvPr/>
        </p:nvPicPr>
        <p:blipFill>
          <a:blip r:embed="rId2"/>
          <a:stretch>
            <a:fillRect/>
          </a:stretch>
        </p:blipFill>
        <p:spPr>
          <a:xfrm>
            <a:off x="2487064" y="3650177"/>
            <a:ext cx="8618241" cy="1978401"/>
          </a:xfrm>
          <a:prstGeom prst="rect">
            <a:avLst/>
          </a:prstGeom>
        </p:spPr>
      </p:pic>
      <p:sp>
        <p:nvSpPr>
          <p:cNvPr id="2" name="Title 1">
            <a:extLst>
              <a:ext uri="{FF2B5EF4-FFF2-40B4-BE49-F238E27FC236}">
                <a16:creationId xmlns:a16="http://schemas.microsoft.com/office/drawing/2014/main" id="{DB14F59C-79EF-4542-A674-E3330B148E53}"/>
              </a:ext>
            </a:extLst>
          </p:cNvPr>
          <p:cNvSpPr>
            <a:spLocks noGrp="1"/>
          </p:cNvSpPr>
          <p:nvPr>
            <p:ph type="title"/>
          </p:nvPr>
        </p:nvSpPr>
        <p:spPr/>
        <p:txBody>
          <a:bodyPr/>
          <a:lstStyle/>
          <a:p>
            <a:pPr algn="ctr"/>
            <a:r>
              <a:rPr lang="en-US" b="1">
                <a:solidFill>
                  <a:srgbClr val="74276C"/>
                </a:solidFill>
                <a:latin typeface="Montserrat ExtraBold" pitchFamily="2" charset="77"/>
              </a:rPr>
              <a:t>How do we use variables?</a:t>
            </a:r>
            <a:endParaRPr lang="en-US" b="1" dirty="0">
              <a:solidFill>
                <a:srgbClr val="74276C"/>
              </a:solidFill>
              <a:latin typeface="Montserrat ExtraBold" pitchFamily="2" charset="77"/>
            </a:endParaRPr>
          </a:p>
        </p:txBody>
      </p:sp>
      <p:sp>
        <p:nvSpPr>
          <p:cNvPr id="3" name="Content Placeholder 2">
            <a:extLst>
              <a:ext uri="{FF2B5EF4-FFF2-40B4-BE49-F238E27FC236}">
                <a16:creationId xmlns:a16="http://schemas.microsoft.com/office/drawing/2014/main" id="{FB85DFC8-9842-F64C-93D1-19BF22B58029}"/>
              </a:ext>
            </a:extLst>
          </p:cNvPr>
          <p:cNvSpPr>
            <a:spLocks noGrp="1"/>
          </p:cNvSpPr>
          <p:nvPr>
            <p:ph idx="1"/>
          </p:nvPr>
        </p:nvSpPr>
        <p:spPr/>
        <p:txBody>
          <a:bodyPr/>
          <a:lstStyle/>
          <a:p>
            <a:pPr marL="0" indent="0">
              <a:buNone/>
            </a:pPr>
            <a:r>
              <a:rPr lang="en-US" dirty="0">
                <a:latin typeface="Montserrat" pitchFamily="2" charset="77"/>
              </a:rPr>
              <a:t>A variable has two parts: its </a:t>
            </a:r>
            <a:r>
              <a:rPr lang="en-US" b="1" dirty="0">
                <a:latin typeface="Montserrat SemiBold" pitchFamily="2" charset="77"/>
              </a:rPr>
              <a:t>name</a:t>
            </a:r>
            <a:r>
              <a:rPr lang="en-US" dirty="0">
                <a:latin typeface="Montserrat" pitchFamily="2" charset="77"/>
              </a:rPr>
              <a:t> and its </a:t>
            </a:r>
            <a:r>
              <a:rPr lang="en-US" b="1" dirty="0">
                <a:latin typeface="Montserrat SemiBold" pitchFamily="2" charset="77"/>
              </a:rPr>
              <a:t>value</a:t>
            </a:r>
            <a:r>
              <a:rPr lang="en-US" dirty="0">
                <a:latin typeface="Montserrat" pitchFamily="2" charset="77"/>
              </a:rPr>
              <a:t>. We write the name, followed by ‘=‘, and then the value we want it to have, just like algebraic variables.</a:t>
            </a:r>
          </a:p>
          <a:p>
            <a:pPr marL="0" indent="0">
              <a:buNone/>
            </a:pPr>
            <a:endParaRPr lang="en-US" dirty="0">
              <a:latin typeface="Montserrat" pitchFamily="2" charset="77"/>
            </a:endParaRPr>
          </a:p>
        </p:txBody>
      </p:sp>
      <p:sp>
        <p:nvSpPr>
          <p:cNvPr id="12" name="Straight Connector 11">
            <a:extLst>
              <a:ext uri="{FF2B5EF4-FFF2-40B4-BE49-F238E27FC236}">
                <a16:creationId xmlns:a16="http://schemas.microsoft.com/office/drawing/2014/main" id="{5625919A-3D38-47F1-87C2-24FB36938F38}"/>
              </a:ext>
            </a:extLst>
          </p:cNvPr>
          <p:cNvSpPr/>
          <p:nvPr/>
        </p:nvSpPr>
        <p:spPr>
          <a:xfrm rot="-5400000">
            <a:off x="2925900" y="5527620"/>
            <a:ext cx="0" cy="0"/>
          </a:xfrm>
          <a:prstGeom prst="line">
            <a:avLst/>
          </a:prstGeom>
          <a:solidFill>
            <a:srgbClr val="FFFFFF">
              <a:alpha val="5000"/>
            </a:srgbClr>
          </a:solidFill>
          <a:ln w="30856">
            <a:solidFill>
              <a:srgbClr val="FFFF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FFFFFF"/>
              </a:solidFill>
            </a:endParaRPr>
          </a:p>
        </p:txBody>
      </p:sp>
      <p:cxnSp>
        <p:nvCxnSpPr>
          <p:cNvPr id="49" name="Curved Connector 48">
            <a:extLst>
              <a:ext uri="{FF2B5EF4-FFF2-40B4-BE49-F238E27FC236}">
                <a16:creationId xmlns:a16="http://schemas.microsoft.com/office/drawing/2014/main" id="{BA3E2489-F5BA-004F-ACDC-FBD6A90607FE}"/>
              </a:ext>
            </a:extLst>
          </p:cNvPr>
          <p:cNvCxnSpPr>
            <a:cxnSpLocks/>
          </p:cNvCxnSpPr>
          <p:nvPr/>
        </p:nvCxnSpPr>
        <p:spPr>
          <a:xfrm flipV="1">
            <a:off x="3266051" y="5376988"/>
            <a:ext cx="1427967" cy="863080"/>
          </a:xfrm>
          <a:prstGeom prst="curvedConnector3">
            <a:avLst>
              <a:gd name="adj1" fmla="val 104386"/>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EB846D-45BE-394C-94C2-870911CCA9CA}"/>
              </a:ext>
            </a:extLst>
          </p:cNvPr>
          <p:cNvSpPr txBox="1"/>
          <p:nvPr/>
        </p:nvSpPr>
        <p:spPr>
          <a:xfrm>
            <a:off x="1236835" y="6022299"/>
            <a:ext cx="2141950" cy="400110"/>
          </a:xfrm>
          <a:prstGeom prst="rect">
            <a:avLst/>
          </a:prstGeom>
          <a:noFill/>
        </p:spPr>
        <p:txBody>
          <a:bodyPr wrap="square" rtlCol="0">
            <a:spAutoFit/>
          </a:bodyPr>
          <a:lstStyle/>
          <a:p>
            <a:r>
              <a:rPr lang="en-US" sz="2000" dirty="0">
                <a:latin typeface="Montserrat Medium" pitchFamily="2" charset="77"/>
              </a:rPr>
              <a:t>Variable name</a:t>
            </a:r>
          </a:p>
        </p:txBody>
      </p:sp>
      <p:cxnSp>
        <p:nvCxnSpPr>
          <p:cNvPr id="61" name="Curved Connector 60">
            <a:extLst>
              <a:ext uri="{FF2B5EF4-FFF2-40B4-BE49-F238E27FC236}">
                <a16:creationId xmlns:a16="http://schemas.microsoft.com/office/drawing/2014/main" id="{658CB659-2868-1B4A-BC0F-24B4C4E027EC}"/>
              </a:ext>
            </a:extLst>
          </p:cNvPr>
          <p:cNvCxnSpPr>
            <a:cxnSpLocks/>
          </p:cNvCxnSpPr>
          <p:nvPr/>
        </p:nvCxnSpPr>
        <p:spPr>
          <a:xfrm rot="10800000">
            <a:off x="6796186" y="5376988"/>
            <a:ext cx="1279267" cy="775398"/>
          </a:xfrm>
          <a:prstGeom prst="curvedConnector3">
            <a:avLst>
              <a:gd name="adj1" fmla="val 101895"/>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164B50-141F-9F40-B4C1-6CF24854AA33}"/>
              </a:ext>
            </a:extLst>
          </p:cNvPr>
          <p:cNvSpPr txBox="1"/>
          <p:nvPr/>
        </p:nvSpPr>
        <p:spPr>
          <a:xfrm>
            <a:off x="8075453" y="5942817"/>
            <a:ext cx="2029216" cy="400110"/>
          </a:xfrm>
          <a:prstGeom prst="rect">
            <a:avLst/>
          </a:prstGeom>
          <a:noFill/>
        </p:spPr>
        <p:txBody>
          <a:bodyPr wrap="square" rtlCol="0">
            <a:spAutoFit/>
          </a:bodyPr>
          <a:lstStyle/>
          <a:p>
            <a:r>
              <a:rPr lang="en-US" sz="2000" dirty="0">
                <a:latin typeface="Montserrat Medium" pitchFamily="2" charset="77"/>
              </a:rPr>
              <a:t>Variable value</a:t>
            </a:r>
          </a:p>
        </p:txBody>
      </p:sp>
      <p:cxnSp>
        <p:nvCxnSpPr>
          <p:cNvPr id="66" name="Curved Connector 65">
            <a:extLst>
              <a:ext uri="{FF2B5EF4-FFF2-40B4-BE49-F238E27FC236}">
                <a16:creationId xmlns:a16="http://schemas.microsoft.com/office/drawing/2014/main" id="{F0FDBB07-BACD-824B-BB52-FF0AA7AE0F97}"/>
              </a:ext>
            </a:extLst>
          </p:cNvPr>
          <p:cNvCxnSpPr>
            <a:cxnSpLocks/>
          </p:cNvCxnSpPr>
          <p:nvPr/>
        </p:nvCxnSpPr>
        <p:spPr>
          <a:xfrm>
            <a:off x="1986998" y="4312204"/>
            <a:ext cx="660400" cy="327173"/>
          </a:xfrm>
          <a:prstGeom prst="curvedConnector3">
            <a:avLst/>
          </a:prstGeom>
          <a:ln w="3810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FD903DB-01C8-954A-B57B-642A285888B3}"/>
              </a:ext>
            </a:extLst>
          </p:cNvPr>
          <p:cNvSpPr txBox="1"/>
          <p:nvPr/>
        </p:nvSpPr>
        <p:spPr>
          <a:xfrm>
            <a:off x="363794" y="3437587"/>
            <a:ext cx="1835408" cy="1785104"/>
          </a:xfrm>
          <a:prstGeom prst="rect">
            <a:avLst/>
          </a:prstGeom>
          <a:noFill/>
        </p:spPr>
        <p:txBody>
          <a:bodyPr wrap="square" rtlCol="0">
            <a:spAutoFit/>
          </a:bodyPr>
          <a:lstStyle/>
          <a:p>
            <a:r>
              <a:rPr lang="en-US" sz="2200" spc="-150" dirty="0">
                <a:latin typeface="Montserrat" pitchFamily="2" charset="77"/>
              </a:rPr>
              <a:t>Tells JavaScript we’re about to declare a variable</a:t>
            </a:r>
          </a:p>
        </p:txBody>
      </p:sp>
      <p:sp>
        <p:nvSpPr>
          <p:cNvPr id="13" name="Snip Diagonal Corner of Rectangle 12">
            <a:extLst>
              <a:ext uri="{FF2B5EF4-FFF2-40B4-BE49-F238E27FC236}">
                <a16:creationId xmlns:a16="http://schemas.microsoft.com/office/drawing/2014/main" id="{AD8D57B1-0E9F-574D-B080-9B51B6E79091}"/>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38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A07B-A9BF-0D44-9943-81C13A657D0D}"/>
              </a:ext>
            </a:extLst>
          </p:cNvPr>
          <p:cNvSpPr>
            <a:spLocks noGrp="1"/>
          </p:cNvSpPr>
          <p:nvPr>
            <p:ph type="title"/>
          </p:nvPr>
        </p:nvSpPr>
        <p:spPr>
          <a:xfrm>
            <a:off x="838200" y="205422"/>
            <a:ext cx="10515600" cy="1325563"/>
          </a:xfrm>
        </p:spPr>
        <p:txBody>
          <a:bodyPr>
            <a:normAutofit/>
          </a:bodyPr>
          <a:lstStyle/>
          <a:p>
            <a:pPr algn="ctr"/>
            <a:r>
              <a:rPr lang="en-US" sz="4800" b="1" dirty="0">
                <a:solidFill>
                  <a:srgbClr val="7030A0"/>
                </a:solidFill>
                <a:latin typeface="Montserrat ExtraBold" pitchFamily="2" charset="77"/>
              </a:rPr>
              <a:t>Maths!</a:t>
            </a:r>
          </a:p>
        </p:txBody>
      </p:sp>
      <p:sp>
        <p:nvSpPr>
          <p:cNvPr id="3" name="Content Placeholder 2">
            <a:extLst>
              <a:ext uri="{FF2B5EF4-FFF2-40B4-BE49-F238E27FC236}">
                <a16:creationId xmlns:a16="http://schemas.microsoft.com/office/drawing/2014/main" id="{D1E9E4C7-E39E-C54A-80EC-9F4904C5F537}"/>
              </a:ext>
            </a:extLst>
          </p:cNvPr>
          <p:cNvSpPr>
            <a:spLocks noGrp="1"/>
          </p:cNvSpPr>
          <p:nvPr>
            <p:ph idx="1"/>
          </p:nvPr>
        </p:nvSpPr>
        <p:spPr>
          <a:xfrm>
            <a:off x="838200" y="1328737"/>
            <a:ext cx="10515600" cy="3070543"/>
          </a:xfrm>
        </p:spPr>
        <p:txBody>
          <a:bodyPr/>
          <a:lstStyle/>
          <a:p>
            <a:pPr marL="0" indent="0">
              <a:buNone/>
            </a:pPr>
            <a:r>
              <a:rPr lang="en-US" dirty="0">
                <a:latin typeface="Montserrat" pitchFamily="2" charset="77"/>
              </a:rPr>
              <a:t>Basic </a:t>
            </a:r>
            <a:r>
              <a:rPr lang="en-US" b="1" dirty="0">
                <a:latin typeface="Montserrat SemiBold" pitchFamily="2" charset="77"/>
              </a:rPr>
              <a:t>arithmetic operators </a:t>
            </a:r>
            <a:r>
              <a:rPr lang="en-US" dirty="0">
                <a:latin typeface="Montserrat" pitchFamily="2" charset="77"/>
              </a:rPr>
              <a:t>available include:</a:t>
            </a:r>
          </a:p>
          <a:p>
            <a:r>
              <a:rPr lang="en-US" dirty="0">
                <a:latin typeface="Montserrat" pitchFamily="2" charset="77"/>
              </a:rPr>
              <a:t>Addition (+)</a:t>
            </a:r>
          </a:p>
          <a:p>
            <a:r>
              <a:rPr lang="en-US" dirty="0">
                <a:latin typeface="Montserrat" pitchFamily="2" charset="77"/>
              </a:rPr>
              <a:t>Subtraction (-)</a:t>
            </a:r>
          </a:p>
          <a:p>
            <a:r>
              <a:rPr lang="en-US" dirty="0">
                <a:latin typeface="Montserrat" pitchFamily="2" charset="77"/>
              </a:rPr>
              <a:t>Multiplication (*)</a:t>
            </a:r>
          </a:p>
          <a:p>
            <a:r>
              <a:rPr lang="en-US" dirty="0">
                <a:latin typeface="Montserrat" pitchFamily="2" charset="77"/>
              </a:rPr>
              <a:t>Division (/)</a:t>
            </a:r>
          </a:p>
          <a:p>
            <a:r>
              <a:rPr lang="en-US" dirty="0">
                <a:latin typeface="Montserrat" pitchFamily="2" charset="77"/>
              </a:rPr>
              <a:t>Modulus/Remainder (%)</a:t>
            </a:r>
          </a:p>
        </p:txBody>
      </p:sp>
      <p:pic>
        <p:nvPicPr>
          <p:cNvPr id="4" name="Picture 3">
            <a:extLst>
              <a:ext uri="{FF2B5EF4-FFF2-40B4-BE49-F238E27FC236}">
                <a16:creationId xmlns:a16="http://schemas.microsoft.com/office/drawing/2014/main" id="{31CF4DB9-EA18-3243-86BB-7FACB55B9FBD}"/>
              </a:ext>
            </a:extLst>
          </p:cNvPr>
          <p:cNvPicPr>
            <a:picLocks noChangeAspect="1"/>
          </p:cNvPicPr>
          <p:nvPr/>
        </p:nvPicPr>
        <p:blipFill>
          <a:blip r:embed="rId2"/>
          <a:stretch>
            <a:fillRect/>
          </a:stretch>
        </p:blipFill>
        <p:spPr>
          <a:xfrm>
            <a:off x="519867" y="4487955"/>
            <a:ext cx="11132599" cy="1892300"/>
          </a:xfrm>
          <a:prstGeom prst="rect">
            <a:avLst/>
          </a:prstGeom>
        </p:spPr>
      </p:pic>
      <p:cxnSp>
        <p:nvCxnSpPr>
          <p:cNvPr id="6" name="Curved Connector 5">
            <a:extLst>
              <a:ext uri="{FF2B5EF4-FFF2-40B4-BE49-F238E27FC236}">
                <a16:creationId xmlns:a16="http://schemas.microsoft.com/office/drawing/2014/main" id="{D4A3D594-916C-8F4B-9780-0C4B3CE59975}"/>
              </a:ext>
            </a:extLst>
          </p:cNvPr>
          <p:cNvCxnSpPr/>
          <p:nvPr/>
        </p:nvCxnSpPr>
        <p:spPr>
          <a:xfrm rot="5400000">
            <a:off x="7328146" y="4304030"/>
            <a:ext cx="1524000" cy="1473200"/>
          </a:xfrm>
          <a:prstGeom prst="curvedConnector3">
            <a:avLst/>
          </a:prstGeom>
          <a:ln w="57150">
            <a:solidFill>
              <a:srgbClr val="F05057"/>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5C2E3D-1205-A644-807B-4396FBD0E21F}"/>
              </a:ext>
            </a:extLst>
          </p:cNvPr>
          <p:cNvSpPr txBox="1"/>
          <p:nvPr/>
        </p:nvSpPr>
        <p:spPr>
          <a:xfrm>
            <a:off x="7436447" y="3937207"/>
            <a:ext cx="2780598" cy="400110"/>
          </a:xfrm>
          <a:prstGeom prst="rect">
            <a:avLst/>
          </a:prstGeom>
          <a:noFill/>
        </p:spPr>
        <p:txBody>
          <a:bodyPr wrap="square" rtlCol="0">
            <a:spAutoFit/>
          </a:bodyPr>
          <a:lstStyle/>
          <a:p>
            <a:r>
              <a:rPr lang="en-US" sz="2000" dirty="0">
                <a:latin typeface="Montserrat" pitchFamily="2" charset="77"/>
              </a:rPr>
              <a:t>Arithmetic operator</a:t>
            </a:r>
          </a:p>
        </p:txBody>
      </p:sp>
      <p:sp>
        <p:nvSpPr>
          <p:cNvPr id="8" name="Snip Diagonal Corner of Rectangle 7">
            <a:extLst>
              <a:ext uri="{FF2B5EF4-FFF2-40B4-BE49-F238E27FC236}">
                <a16:creationId xmlns:a16="http://schemas.microsoft.com/office/drawing/2014/main" id="{E5CC5FCD-921F-0148-A499-407D23633C4B}"/>
              </a:ext>
            </a:extLst>
          </p:cNvPr>
          <p:cNvSpPr/>
          <p:nvPr/>
        </p:nvSpPr>
        <p:spPr>
          <a:xfrm>
            <a:off x="344129" y="216310"/>
            <a:ext cx="11484077" cy="6440129"/>
          </a:xfrm>
          <a:prstGeom prst="snip2DiagRect">
            <a:avLst>
              <a:gd name="adj1" fmla="val 0"/>
              <a:gd name="adj2" fmla="val 4453"/>
            </a:avLst>
          </a:prstGeom>
          <a:noFill/>
          <a:ln w="19050">
            <a:solidFill>
              <a:srgbClr val="742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29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74276C"/>
            </a:gs>
            <a:gs pos="23000">
              <a:srgbClr val="913067"/>
            </a:gs>
            <a:gs pos="35000">
              <a:srgbClr val="913067"/>
            </a:gs>
            <a:gs pos="100000">
              <a:srgbClr val="F05057"/>
            </a:gs>
          </a:gsLst>
          <a:lin ang="21594000" scaled="0"/>
        </a:gradFill>
        <a:effectLst/>
      </p:bgPr>
    </p:bg>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152EC21A-81C0-2849-BF5F-1F3BEA049E42}"/>
              </a:ext>
            </a:extLst>
          </p:cNvPr>
          <p:cNvPicPr>
            <a:picLocks noChangeAspect="1"/>
          </p:cNvPicPr>
          <p:nvPr/>
        </p:nvPicPr>
        <p:blipFill>
          <a:blip r:embed="rId2"/>
          <a:stretch>
            <a:fillRect/>
          </a:stretch>
        </p:blipFill>
        <p:spPr>
          <a:xfrm>
            <a:off x="10952351" y="152400"/>
            <a:ext cx="1077218" cy="1077218"/>
          </a:xfrm>
          <a:prstGeom prst="rect">
            <a:avLst/>
          </a:prstGeom>
        </p:spPr>
      </p:pic>
      <p:pic>
        <p:nvPicPr>
          <p:cNvPr id="2" name="Picture 1">
            <a:extLst>
              <a:ext uri="{FF2B5EF4-FFF2-40B4-BE49-F238E27FC236}">
                <a16:creationId xmlns:a16="http://schemas.microsoft.com/office/drawing/2014/main" id="{E1BFE2B2-BD07-9040-BC6B-F5C772786AFA}"/>
              </a:ext>
            </a:extLst>
          </p:cNvPr>
          <p:cNvPicPr>
            <a:picLocks noChangeAspect="1"/>
          </p:cNvPicPr>
          <p:nvPr/>
        </p:nvPicPr>
        <p:blipFill>
          <a:blip r:embed="rId3"/>
          <a:stretch>
            <a:fillRect/>
          </a:stretch>
        </p:blipFill>
        <p:spPr>
          <a:xfrm>
            <a:off x="3746650" y="2371601"/>
            <a:ext cx="4928048" cy="3889697"/>
          </a:xfrm>
          <a:prstGeom prst="rect">
            <a:avLst/>
          </a:prstGeom>
        </p:spPr>
      </p:pic>
      <p:sp>
        <p:nvSpPr>
          <p:cNvPr id="5" name="TextBox 4">
            <a:extLst>
              <a:ext uri="{FF2B5EF4-FFF2-40B4-BE49-F238E27FC236}">
                <a16:creationId xmlns:a16="http://schemas.microsoft.com/office/drawing/2014/main" id="{63197819-B822-0346-83BE-CC7656193414}"/>
              </a:ext>
            </a:extLst>
          </p:cNvPr>
          <p:cNvSpPr txBox="1"/>
          <p:nvPr/>
        </p:nvSpPr>
        <p:spPr>
          <a:xfrm>
            <a:off x="373979" y="992224"/>
            <a:ext cx="10993120" cy="1077218"/>
          </a:xfrm>
          <a:prstGeom prst="rect">
            <a:avLst/>
          </a:prstGeom>
          <a:noFill/>
        </p:spPr>
        <p:txBody>
          <a:bodyPr wrap="square" rtlCol="0">
            <a:spAutoFit/>
          </a:bodyPr>
          <a:lstStyle/>
          <a:p>
            <a:r>
              <a:rPr lang="en-US" sz="3200" b="1" dirty="0">
                <a:solidFill>
                  <a:schemeClr val="bg1"/>
                </a:solidFill>
                <a:latin typeface="Montserrat SemiBold" pitchFamily="2" charset="77"/>
              </a:rPr>
              <a:t>What would be the output if the following code was run?</a:t>
            </a:r>
          </a:p>
        </p:txBody>
      </p:sp>
    </p:spTree>
    <p:extLst>
      <p:ext uri="{BB962C8B-B14F-4D97-AF65-F5344CB8AC3E}">
        <p14:creationId xmlns:p14="http://schemas.microsoft.com/office/powerpoint/2010/main" val="3674631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2221</Words>
  <Application>Microsoft Macintosh PowerPoint</Application>
  <PresentationFormat>Widescreen</PresentationFormat>
  <Paragraphs>267</Paragraphs>
  <Slides>48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Montserrat ExtraBold</vt:lpstr>
      <vt:lpstr>Cambria Math</vt:lpstr>
      <vt:lpstr>Calibri</vt:lpstr>
      <vt:lpstr>Montserrat</vt:lpstr>
      <vt:lpstr>Arial</vt:lpstr>
      <vt:lpstr>Montserrat SemiBold</vt:lpstr>
      <vt:lpstr>Courier New</vt:lpstr>
      <vt:lpstr>Montserrat Medium</vt:lpstr>
      <vt:lpstr>Calibri Light</vt:lpstr>
      <vt:lpstr>Office Theme</vt:lpstr>
      <vt:lpstr>Pre-Requisites</vt:lpstr>
      <vt:lpstr>PowerPoint Presentation</vt:lpstr>
      <vt:lpstr>The Console</vt:lpstr>
      <vt:lpstr>How do we run our code?</vt:lpstr>
      <vt:lpstr>Variables</vt:lpstr>
      <vt:lpstr>Variables</vt:lpstr>
      <vt:lpstr>How do we use variables?</vt:lpstr>
      <vt:lpstr>Maths!</vt:lpstr>
      <vt:lpstr>PowerPoint Presentation</vt:lpstr>
      <vt:lpstr>PowerPoint Presentation</vt:lpstr>
      <vt:lpstr>Arrays</vt:lpstr>
      <vt:lpstr>Working with arrays</vt:lpstr>
      <vt:lpstr>Comparison Operators</vt:lpstr>
      <vt:lpstr>Combining Booleans</vt:lpstr>
      <vt:lpstr>Conditionals</vt:lpstr>
      <vt:lpstr>PowerPoint Presentation</vt:lpstr>
      <vt:lpstr>PowerPoint Presentation</vt:lpstr>
      <vt:lpstr>While loops</vt:lpstr>
      <vt:lpstr>PowerPoint Presentation</vt:lpstr>
      <vt:lpstr>For loops</vt:lpstr>
      <vt:lpstr>PowerPoint Presentation</vt:lpstr>
      <vt:lpstr>What The Function</vt:lpstr>
      <vt:lpstr>Car Wash Function</vt:lpstr>
      <vt:lpstr>Why Functions?</vt:lpstr>
      <vt:lpstr>Defining Functions</vt:lpstr>
      <vt:lpstr>Calling Functions</vt:lpstr>
      <vt:lpstr>PowerPoint Presentation</vt:lpstr>
      <vt:lpstr>Function Parameters</vt:lpstr>
      <vt:lpstr>Multiple Parameters</vt:lpstr>
      <vt:lpstr>Calling Functions with Inputs</vt:lpstr>
      <vt:lpstr>Return Statement</vt:lpstr>
      <vt:lpstr>PowerPoint Presentation</vt:lpstr>
      <vt:lpstr>Function Parameters</vt:lpstr>
      <vt:lpstr>Project: Interactive  USA Crime Map </vt:lpstr>
      <vt:lpstr>Data Source</vt:lpstr>
      <vt:lpstr>Packages</vt:lpstr>
      <vt:lpstr>Getting Started</vt:lpstr>
      <vt:lpstr>Download the packages</vt:lpstr>
      <vt:lpstr>Create map.js</vt:lpstr>
      <vt:lpstr>The Map function</vt:lpstr>
      <vt:lpstr>Working with the data</vt:lpstr>
      <vt:lpstr>Scatterplot</vt:lpstr>
      <vt:lpstr>PowerPoint Presentation</vt:lpstr>
      <vt:lpstr>Heatmap</vt:lpstr>
      <vt:lpstr>PowerPoint Presentation</vt:lpstr>
      <vt:lpstr>Hexagon Plot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Pre-Requisites</dc:title>
  <dc:creator>Sannan Hafeez</dc:creator>
  <cp:lastModifiedBy>Sannan Hafeez</cp:lastModifiedBy>
  <cp:revision>68</cp:revision>
  <dcterms:created xsi:type="dcterms:W3CDTF">2020-02-14T05:00:56Z</dcterms:created>
  <dcterms:modified xsi:type="dcterms:W3CDTF">2020-03-06T03:49:57Z</dcterms:modified>
</cp:coreProperties>
</file>